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65" r:id="rId2"/>
    <p:sldId id="266" r:id="rId3"/>
    <p:sldId id="279" r:id="rId4"/>
    <p:sldId id="319" r:id="rId5"/>
    <p:sldId id="320" r:id="rId6"/>
    <p:sldId id="268" r:id="rId7"/>
    <p:sldId id="280" r:id="rId8"/>
    <p:sldId id="281" r:id="rId9"/>
    <p:sldId id="282" r:id="rId10"/>
    <p:sldId id="285" r:id="rId11"/>
    <p:sldId id="283" r:id="rId12"/>
    <p:sldId id="284" r:id="rId13"/>
    <p:sldId id="286" r:id="rId14"/>
    <p:sldId id="287" r:id="rId15"/>
    <p:sldId id="289" r:id="rId16"/>
    <p:sldId id="291" r:id="rId17"/>
    <p:sldId id="292" r:id="rId18"/>
    <p:sldId id="290" r:id="rId19"/>
    <p:sldId id="288" r:id="rId20"/>
    <p:sldId id="293" r:id="rId21"/>
    <p:sldId id="294" r:id="rId22"/>
    <p:sldId id="316" r:id="rId23"/>
    <p:sldId id="298" r:id="rId24"/>
    <p:sldId id="295" r:id="rId25"/>
    <p:sldId id="296" r:id="rId26"/>
    <p:sldId id="297" r:id="rId27"/>
    <p:sldId id="299" r:id="rId28"/>
    <p:sldId id="300" r:id="rId29"/>
    <p:sldId id="303" r:id="rId30"/>
    <p:sldId id="312" r:id="rId31"/>
    <p:sldId id="301" r:id="rId32"/>
    <p:sldId id="321" r:id="rId33"/>
    <p:sldId id="313" r:id="rId34"/>
    <p:sldId id="302" r:id="rId35"/>
    <p:sldId id="304" r:id="rId36"/>
    <p:sldId id="305" r:id="rId37"/>
    <p:sldId id="306" r:id="rId38"/>
    <p:sldId id="307" r:id="rId39"/>
    <p:sldId id="309" r:id="rId40"/>
    <p:sldId id="308" r:id="rId41"/>
    <p:sldId id="317" r:id="rId42"/>
    <p:sldId id="314" r:id="rId43"/>
    <p:sldId id="31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70"/>
    <p:restoredTop sz="94656"/>
  </p:normalViewPr>
  <p:slideViewPr>
    <p:cSldViewPr snapToGrid="0" snapToObjects="1">
      <p:cViewPr varScale="1">
        <p:scale>
          <a:sx n="112" d="100"/>
          <a:sy n="112" d="100"/>
        </p:scale>
        <p:origin x="3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6FF5F4-7504-1B48-9718-AE9DC94DD934}" type="datetimeFigureOut">
              <a:rPr lang="en-CN" smtClean="0"/>
              <a:t>2020/8/12</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E12698-FC36-8B4D-A268-948EFDBF568D}" type="slidenum">
              <a:rPr lang="en-CN" smtClean="0"/>
              <a:t>‹#›</a:t>
            </a:fld>
            <a:endParaRPr lang="en-CN"/>
          </a:p>
        </p:txBody>
      </p:sp>
    </p:spTree>
    <p:extLst>
      <p:ext uri="{BB962C8B-B14F-4D97-AF65-F5344CB8AC3E}">
        <p14:creationId xmlns:p14="http://schemas.microsoft.com/office/powerpoint/2010/main" val="1135007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B95F3-EA5C-8745-9B82-8B0FDB9641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4F34F1-15EE-E841-BE7C-E953860C58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6691B4-B2D2-5342-B191-84A3420E3FA8}"/>
              </a:ext>
            </a:extLst>
          </p:cNvPr>
          <p:cNvSpPr>
            <a:spLocks noGrp="1"/>
          </p:cNvSpPr>
          <p:nvPr>
            <p:ph type="dt" sz="half" idx="10"/>
          </p:nvPr>
        </p:nvSpPr>
        <p:spPr/>
        <p:txBody>
          <a:bodyPr/>
          <a:lstStyle/>
          <a:p>
            <a:fld id="{E6695D9A-1880-EF48-B768-6C7CD1BDBF41}" type="datetime1">
              <a:rPr lang="en-US" smtClean="0"/>
              <a:t>8/12/20</a:t>
            </a:fld>
            <a:endParaRPr lang="en-US"/>
          </a:p>
        </p:txBody>
      </p:sp>
      <p:sp>
        <p:nvSpPr>
          <p:cNvPr id="5" name="Footer Placeholder 4">
            <a:extLst>
              <a:ext uri="{FF2B5EF4-FFF2-40B4-BE49-F238E27FC236}">
                <a16:creationId xmlns:a16="http://schemas.microsoft.com/office/drawing/2014/main" id="{0DB28D53-39A0-214A-8BB9-723251CE11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9EE70C-090B-FC42-B45B-70F07CFD89C1}"/>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1639989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DFF9-F61A-8448-B127-CB7391A21D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8ECF88-8CCE-0C40-9571-C03C14CB98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A18227-1104-2140-AF5C-FCA033FFDB75}"/>
              </a:ext>
            </a:extLst>
          </p:cNvPr>
          <p:cNvSpPr>
            <a:spLocks noGrp="1"/>
          </p:cNvSpPr>
          <p:nvPr>
            <p:ph type="dt" sz="half" idx="10"/>
          </p:nvPr>
        </p:nvSpPr>
        <p:spPr/>
        <p:txBody>
          <a:bodyPr/>
          <a:lstStyle/>
          <a:p>
            <a:fld id="{465CEC1D-28D9-9743-AA5F-EE0B6E6493E1}" type="datetime1">
              <a:rPr lang="en-US" smtClean="0"/>
              <a:t>8/12/20</a:t>
            </a:fld>
            <a:endParaRPr lang="en-US"/>
          </a:p>
        </p:txBody>
      </p:sp>
      <p:sp>
        <p:nvSpPr>
          <p:cNvPr id="5" name="Footer Placeholder 4">
            <a:extLst>
              <a:ext uri="{FF2B5EF4-FFF2-40B4-BE49-F238E27FC236}">
                <a16:creationId xmlns:a16="http://schemas.microsoft.com/office/drawing/2014/main" id="{79BDF61D-B230-7D43-B1F5-8D142D1A5E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AB9E21-3F59-0D43-A622-ADE3299B9335}"/>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3001095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8AFB52-E4E8-B548-AE8C-82DF5C186A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7EADCB-44A0-8B40-9631-EE819867C2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607C8C-2887-F844-B665-71EC9B168DCD}"/>
              </a:ext>
            </a:extLst>
          </p:cNvPr>
          <p:cNvSpPr>
            <a:spLocks noGrp="1"/>
          </p:cNvSpPr>
          <p:nvPr>
            <p:ph type="dt" sz="half" idx="10"/>
          </p:nvPr>
        </p:nvSpPr>
        <p:spPr/>
        <p:txBody>
          <a:bodyPr/>
          <a:lstStyle/>
          <a:p>
            <a:fld id="{836A39EF-E900-574D-B892-1F2CF40DEDCA}" type="datetime1">
              <a:rPr lang="en-US" smtClean="0"/>
              <a:t>8/12/20</a:t>
            </a:fld>
            <a:endParaRPr lang="en-US"/>
          </a:p>
        </p:txBody>
      </p:sp>
      <p:sp>
        <p:nvSpPr>
          <p:cNvPr id="5" name="Footer Placeholder 4">
            <a:extLst>
              <a:ext uri="{FF2B5EF4-FFF2-40B4-BE49-F238E27FC236}">
                <a16:creationId xmlns:a16="http://schemas.microsoft.com/office/drawing/2014/main" id="{A3000E93-E848-214A-A37E-89B415B91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737242-D85C-124A-AD2C-FD64E4F6E539}"/>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3390812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E6EA-0615-ED45-9DDE-C3B6CDA9F3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A641B9-D806-E741-B662-876550AAB0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14EAFC-D9B3-AC47-8104-308C39AF6ED3}"/>
              </a:ext>
            </a:extLst>
          </p:cNvPr>
          <p:cNvSpPr>
            <a:spLocks noGrp="1"/>
          </p:cNvSpPr>
          <p:nvPr>
            <p:ph type="dt" sz="half" idx="10"/>
          </p:nvPr>
        </p:nvSpPr>
        <p:spPr/>
        <p:txBody>
          <a:bodyPr/>
          <a:lstStyle/>
          <a:p>
            <a:fld id="{277CB05C-D23C-7F43-A586-523C613AEC93}" type="datetime1">
              <a:rPr lang="en-US" smtClean="0"/>
              <a:t>8/12/20</a:t>
            </a:fld>
            <a:endParaRPr lang="en-US"/>
          </a:p>
        </p:txBody>
      </p:sp>
      <p:sp>
        <p:nvSpPr>
          <p:cNvPr id="5" name="Footer Placeholder 4">
            <a:extLst>
              <a:ext uri="{FF2B5EF4-FFF2-40B4-BE49-F238E27FC236}">
                <a16:creationId xmlns:a16="http://schemas.microsoft.com/office/drawing/2014/main" id="{C55D1638-4AA6-CD4C-A2DC-8182102805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2FCB96-B155-FD4C-8968-E1AB9372822D}"/>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410913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EA60A-ED83-B944-8D54-A62C8DEBD5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1D0913-A6C3-8341-8308-6943291F9B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2F01F4-A00C-BD41-B886-22C9F4EC3151}"/>
              </a:ext>
            </a:extLst>
          </p:cNvPr>
          <p:cNvSpPr>
            <a:spLocks noGrp="1"/>
          </p:cNvSpPr>
          <p:nvPr>
            <p:ph type="dt" sz="half" idx="10"/>
          </p:nvPr>
        </p:nvSpPr>
        <p:spPr/>
        <p:txBody>
          <a:bodyPr/>
          <a:lstStyle/>
          <a:p>
            <a:fld id="{D9F7B166-480C-724A-B0ED-748FFC679C86}" type="datetime1">
              <a:rPr lang="en-US" smtClean="0"/>
              <a:t>8/12/20</a:t>
            </a:fld>
            <a:endParaRPr lang="en-US"/>
          </a:p>
        </p:txBody>
      </p:sp>
      <p:sp>
        <p:nvSpPr>
          <p:cNvPr id="5" name="Footer Placeholder 4">
            <a:extLst>
              <a:ext uri="{FF2B5EF4-FFF2-40B4-BE49-F238E27FC236}">
                <a16:creationId xmlns:a16="http://schemas.microsoft.com/office/drawing/2014/main" id="{D1AA386C-65DE-5943-A4AF-B41D06EBD8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612CA8-07A0-2F42-AB8E-8187BA5C518F}"/>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359169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0B403-7B0E-E24F-8703-B9100618C6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1A21E1-D264-FC47-9723-95DA8A0521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E3863D-8A5A-FE4D-87B4-B286778384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DFF002-99A1-9243-846D-0D1F761517D6}"/>
              </a:ext>
            </a:extLst>
          </p:cNvPr>
          <p:cNvSpPr>
            <a:spLocks noGrp="1"/>
          </p:cNvSpPr>
          <p:nvPr>
            <p:ph type="dt" sz="half" idx="10"/>
          </p:nvPr>
        </p:nvSpPr>
        <p:spPr/>
        <p:txBody>
          <a:bodyPr/>
          <a:lstStyle/>
          <a:p>
            <a:fld id="{B201032F-76DB-584B-9862-E3C21A0736B3}" type="datetime1">
              <a:rPr lang="en-US" smtClean="0"/>
              <a:t>8/12/20</a:t>
            </a:fld>
            <a:endParaRPr lang="en-US"/>
          </a:p>
        </p:txBody>
      </p:sp>
      <p:sp>
        <p:nvSpPr>
          <p:cNvPr id="6" name="Footer Placeholder 5">
            <a:extLst>
              <a:ext uri="{FF2B5EF4-FFF2-40B4-BE49-F238E27FC236}">
                <a16:creationId xmlns:a16="http://schemas.microsoft.com/office/drawing/2014/main" id="{FBAC4C7E-3B81-3642-AACF-C5BE9B21F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3D09BC-B33D-CB40-930F-D7FEF34FD7E4}"/>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4171610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93B12-6A39-3040-8907-52F867C185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4DCAA8-6880-9F48-9A76-835ED0A7EC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3E9EF1-0F0B-9443-B82D-E6463D7770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06CA83-CD9B-2140-9F6A-5D9408F886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556A09-F88A-C646-AA63-25D090FBDB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23AB22-5A80-2844-8EFA-8EE355E6A14F}"/>
              </a:ext>
            </a:extLst>
          </p:cNvPr>
          <p:cNvSpPr>
            <a:spLocks noGrp="1"/>
          </p:cNvSpPr>
          <p:nvPr>
            <p:ph type="dt" sz="half" idx="10"/>
          </p:nvPr>
        </p:nvSpPr>
        <p:spPr/>
        <p:txBody>
          <a:bodyPr/>
          <a:lstStyle/>
          <a:p>
            <a:fld id="{D66E7613-30AA-F04C-BABF-1AD5E39440A9}" type="datetime1">
              <a:rPr lang="en-US" smtClean="0"/>
              <a:t>8/12/20</a:t>
            </a:fld>
            <a:endParaRPr lang="en-US"/>
          </a:p>
        </p:txBody>
      </p:sp>
      <p:sp>
        <p:nvSpPr>
          <p:cNvPr id="8" name="Footer Placeholder 7">
            <a:extLst>
              <a:ext uri="{FF2B5EF4-FFF2-40B4-BE49-F238E27FC236}">
                <a16:creationId xmlns:a16="http://schemas.microsoft.com/office/drawing/2014/main" id="{D76B03C1-6222-0440-9D51-FD6EF08E28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37774F-93A8-974A-AF83-A88E7E716D3B}"/>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131283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AFE30-BFDB-9342-9294-958895F070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E4D972-0033-C645-8FAE-847839D9787F}"/>
              </a:ext>
            </a:extLst>
          </p:cNvPr>
          <p:cNvSpPr>
            <a:spLocks noGrp="1"/>
          </p:cNvSpPr>
          <p:nvPr>
            <p:ph type="dt" sz="half" idx="10"/>
          </p:nvPr>
        </p:nvSpPr>
        <p:spPr/>
        <p:txBody>
          <a:bodyPr/>
          <a:lstStyle/>
          <a:p>
            <a:fld id="{38325DD7-D17B-3D4F-BDBB-EABED5291117}" type="datetime1">
              <a:rPr lang="en-US" smtClean="0"/>
              <a:t>8/12/20</a:t>
            </a:fld>
            <a:endParaRPr lang="en-US"/>
          </a:p>
        </p:txBody>
      </p:sp>
      <p:sp>
        <p:nvSpPr>
          <p:cNvPr id="4" name="Footer Placeholder 3">
            <a:extLst>
              <a:ext uri="{FF2B5EF4-FFF2-40B4-BE49-F238E27FC236}">
                <a16:creationId xmlns:a16="http://schemas.microsoft.com/office/drawing/2014/main" id="{BB2E0B3F-D4C2-D34E-BE29-5557425B1A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28AC31-2517-2F4B-A621-4BA4355B0ECF}"/>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2915946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7A7727-CB68-FE4C-8726-CEDD97F8E028}"/>
              </a:ext>
            </a:extLst>
          </p:cNvPr>
          <p:cNvSpPr>
            <a:spLocks noGrp="1"/>
          </p:cNvSpPr>
          <p:nvPr>
            <p:ph type="dt" sz="half" idx="10"/>
          </p:nvPr>
        </p:nvSpPr>
        <p:spPr/>
        <p:txBody>
          <a:bodyPr/>
          <a:lstStyle/>
          <a:p>
            <a:fld id="{8790A212-FAA1-C04F-9AF1-013C3678810C}" type="datetime1">
              <a:rPr lang="en-US" smtClean="0"/>
              <a:t>8/12/20</a:t>
            </a:fld>
            <a:endParaRPr lang="en-US"/>
          </a:p>
        </p:txBody>
      </p:sp>
      <p:sp>
        <p:nvSpPr>
          <p:cNvPr id="3" name="Footer Placeholder 2">
            <a:extLst>
              <a:ext uri="{FF2B5EF4-FFF2-40B4-BE49-F238E27FC236}">
                <a16:creationId xmlns:a16="http://schemas.microsoft.com/office/drawing/2014/main" id="{DFE7D87F-F60E-274E-A4BA-2F2FF479C8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CC8F6C-33CA-5644-9677-115F8FEAE7BA}"/>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2689808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7108-51ED-4344-AC4D-118AA21BC7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89DEDE1-F6BE-114A-9C9D-18279A3CB0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784C18-872B-C743-81D8-C0A184158D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1651E1-D9D2-9F44-89E8-63B10BE2DFFF}"/>
              </a:ext>
            </a:extLst>
          </p:cNvPr>
          <p:cNvSpPr>
            <a:spLocks noGrp="1"/>
          </p:cNvSpPr>
          <p:nvPr>
            <p:ph type="dt" sz="half" idx="10"/>
          </p:nvPr>
        </p:nvSpPr>
        <p:spPr/>
        <p:txBody>
          <a:bodyPr/>
          <a:lstStyle/>
          <a:p>
            <a:fld id="{B2D9A82A-E017-9E47-B00C-F3F52425CB0F}" type="datetime1">
              <a:rPr lang="en-US" smtClean="0"/>
              <a:t>8/12/20</a:t>
            </a:fld>
            <a:endParaRPr lang="en-US"/>
          </a:p>
        </p:txBody>
      </p:sp>
      <p:sp>
        <p:nvSpPr>
          <p:cNvPr id="6" name="Footer Placeholder 5">
            <a:extLst>
              <a:ext uri="{FF2B5EF4-FFF2-40B4-BE49-F238E27FC236}">
                <a16:creationId xmlns:a16="http://schemas.microsoft.com/office/drawing/2014/main" id="{5A7329B8-EE72-7240-A001-8D4DC77C8C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D915F0-1E73-2246-8908-52BD0D9663CF}"/>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4041432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0C31-8D8C-0F47-A834-D32CE94A62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0FFFC8-E2AB-3E47-BBA1-B2EE5DD85A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70A53B-72A9-4940-8C74-7D08A652E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51FEC8-B598-D24C-AC87-27181CD3BDD5}"/>
              </a:ext>
            </a:extLst>
          </p:cNvPr>
          <p:cNvSpPr>
            <a:spLocks noGrp="1"/>
          </p:cNvSpPr>
          <p:nvPr>
            <p:ph type="dt" sz="half" idx="10"/>
          </p:nvPr>
        </p:nvSpPr>
        <p:spPr/>
        <p:txBody>
          <a:bodyPr/>
          <a:lstStyle/>
          <a:p>
            <a:fld id="{1AC35989-F204-9F4A-96C6-78AF22A35C19}" type="datetime1">
              <a:rPr lang="en-US" smtClean="0"/>
              <a:t>8/12/20</a:t>
            </a:fld>
            <a:endParaRPr lang="en-US"/>
          </a:p>
        </p:txBody>
      </p:sp>
      <p:sp>
        <p:nvSpPr>
          <p:cNvPr id="6" name="Footer Placeholder 5">
            <a:extLst>
              <a:ext uri="{FF2B5EF4-FFF2-40B4-BE49-F238E27FC236}">
                <a16:creationId xmlns:a16="http://schemas.microsoft.com/office/drawing/2014/main" id="{14DB496E-0FC5-C24A-BF05-3FBF5687AB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D87983-8CDF-284F-B614-BA3EAA566FB6}"/>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3431959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16FAF6-794E-CB4A-9428-A57FE564DC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FB9C51-2F0F-8742-AC6A-904C52F2B5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8E36E1-D8C3-0540-8F15-BB29797AF2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71225F-CF81-604C-A104-4CCD6A29DC91}" type="datetime1">
              <a:rPr lang="en-US" smtClean="0"/>
              <a:t>8/12/20</a:t>
            </a:fld>
            <a:endParaRPr lang="en-US"/>
          </a:p>
        </p:txBody>
      </p:sp>
      <p:sp>
        <p:nvSpPr>
          <p:cNvPr id="5" name="Footer Placeholder 4">
            <a:extLst>
              <a:ext uri="{FF2B5EF4-FFF2-40B4-BE49-F238E27FC236}">
                <a16:creationId xmlns:a16="http://schemas.microsoft.com/office/drawing/2014/main" id="{CA8A8EEF-2191-724C-85EB-0C35303692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E81366-D755-1744-9968-758B5D51C8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3FCB0E-AFE6-8F4B-B9EB-BD4C96BB7C7B}" type="slidenum">
              <a:rPr lang="en-US" smtClean="0"/>
              <a:t>‹#›</a:t>
            </a:fld>
            <a:endParaRPr lang="en-US"/>
          </a:p>
        </p:txBody>
      </p:sp>
    </p:spTree>
    <p:extLst>
      <p:ext uri="{BB962C8B-B14F-4D97-AF65-F5344CB8AC3E}">
        <p14:creationId xmlns:p14="http://schemas.microsoft.com/office/powerpoint/2010/main" val="3931594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440.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4.png"/><Relationship Id="rId4" Type="http://schemas.openxmlformats.org/officeDocument/2006/relationships/image" Target="../media/image410.pn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30.png"/><Relationship Id="rId3" Type="http://schemas.openxmlformats.org/officeDocument/2006/relationships/image" Target="../media/image481.png"/><Relationship Id="rId7" Type="http://schemas.openxmlformats.org/officeDocument/2006/relationships/image" Target="../media/image52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10.png"/><Relationship Id="rId11" Type="http://schemas.openxmlformats.org/officeDocument/2006/relationships/image" Target="../media/image560.png"/><Relationship Id="rId5" Type="http://schemas.openxmlformats.org/officeDocument/2006/relationships/image" Target="../media/image59.png"/><Relationship Id="rId10" Type="http://schemas.openxmlformats.org/officeDocument/2006/relationships/image" Target="../media/image550.png"/><Relationship Id="rId4" Type="http://schemas.openxmlformats.org/officeDocument/2006/relationships/image" Target="../media/image58.png"/><Relationship Id="rId9" Type="http://schemas.openxmlformats.org/officeDocument/2006/relationships/image" Target="../media/image540.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63.tiff"/><Relationship Id="rId4" Type="http://schemas.openxmlformats.org/officeDocument/2006/relationships/image" Target="../media/image62.tiff"/></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20.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12.png"/><Relationship Id="rId4" Type="http://schemas.openxmlformats.org/officeDocument/2006/relationships/image" Target="../media/image701.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image" Target="../media/image711.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10.png"/><Relationship Id="rId1" Type="http://schemas.openxmlformats.org/officeDocument/2006/relationships/slideLayout" Target="../slideLayouts/slideLayout2.xml"/><Relationship Id="rId5" Type="http://schemas.openxmlformats.org/officeDocument/2006/relationships/image" Target="../media/image800.png"/><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en.wikipedia.org/wiki/Differential_amplifier"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0188-4325-5C46-A120-0D510F6B5B16}"/>
              </a:ext>
            </a:extLst>
          </p:cNvPr>
          <p:cNvSpPr>
            <a:spLocks noGrp="1"/>
          </p:cNvSpPr>
          <p:nvPr>
            <p:ph type="ctrTitle"/>
          </p:nvPr>
        </p:nvSpPr>
        <p:spPr/>
        <p:txBody>
          <a:bodyPr/>
          <a:lstStyle/>
          <a:p>
            <a:r>
              <a:rPr lang="en-US" dirty="0"/>
              <a:t>Operational Amplifiers</a:t>
            </a:r>
          </a:p>
        </p:txBody>
      </p:sp>
      <p:sp>
        <p:nvSpPr>
          <p:cNvPr id="3" name="Subtitle 2">
            <a:extLst>
              <a:ext uri="{FF2B5EF4-FFF2-40B4-BE49-F238E27FC236}">
                <a16:creationId xmlns:a16="http://schemas.microsoft.com/office/drawing/2014/main" id="{0F56F58C-0212-8647-A07F-17C994B6DDA3}"/>
              </a:ext>
            </a:extLst>
          </p:cNvPr>
          <p:cNvSpPr>
            <a:spLocks noGrp="1"/>
          </p:cNvSpPr>
          <p:nvPr>
            <p:ph type="subTitle" idx="1"/>
          </p:nvPr>
        </p:nvSpPr>
        <p:spPr/>
        <p:txBody>
          <a:bodyPr/>
          <a:lstStyle/>
          <a:p>
            <a:r>
              <a:rPr lang="en-US" dirty="0"/>
              <a:t>Chapter 5</a:t>
            </a:r>
          </a:p>
        </p:txBody>
      </p:sp>
      <p:sp>
        <p:nvSpPr>
          <p:cNvPr id="4" name="Slide Number Placeholder 3">
            <a:extLst>
              <a:ext uri="{FF2B5EF4-FFF2-40B4-BE49-F238E27FC236}">
                <a16:creationId xmlns:a16="http://schemas.microsoft.com/office/drawing/2014/main" id="{D7B584A2-F476-C94F-91E0-35277633F705}"/>
              </a:ext>
            </a:extLst>
          </p:cNvPr>
          <p:cNvSpPr>
            <a:spLocks noGrp="1"/>
          </p:cNvSpPr>
          <p:nvPr>
            <p:ph type="sldNum" sz="quarter" idx="12"/>
          </p:nvPr>
        </p:nvSpPr>
        <p:spPr/>
        <p:txBody>
          <a:bodyPr/>
          <a:lstStyle/>
          <a:p>
            <a:fld id="{F33FCB0E-AFE6-8F4B-B9EB-BD4C96BB7C7B}" type="slidenum">
              <a:rPr lang="en-US" smtClean="0"/>
              <a:t>1</a:t>
            </a:fld>
            <a:endParaRPr lang="en-US"/>
          </a:p>
        </p:txBody>
      </p:sp>
    </p:spTree>
    <p:extLst>
      <p:ext uri="{BB962C8B-B14F-4D97-AF65-F5344CB8AC3E}">
        <p14:creationId xmlns:p14="http://schemas.microsoft.com/office/powerpoint/2010/main" val="1073656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5.2 Terminal Voltages and Currents</a:t>
            </a:r>
          </a:p>
        </p:txBody>
      </p:sp>
      <p:pic>
        <p:nvPicPr>
          <p:cNvPr id="4" name="Picture 3">
            <a:extLst>
              <a:ext uri="{FF2B5EF4-FFF2-40B4-BE49-F238E27FC236}">
                <a16:creationId xmlns:a16="http://schemas.microsoft.com/office/drawing/2014/main" id="{BF0641BA-9B7E-BD42-8633-7B62911E5FE6}"/>
              </a:ext>
            </a:extLst>
          </p:cNvPr>
          <p:cNvPicPr>
            <a:picLocks noChangeAspect="1"/>
          </p:cNvPicPr>
          <p:nvPr/>
        </p:nvPicPr>
        <p:blipFill>
          <a:blip r:embed="rId2"/>
          <a:stretch>
            <a:fillRect/>
          </a:stretch>
        </p:blipFill>
        <p:spPr>
          <a:xfrm>
            <a:off x="3154679" y="1708264"/>
            <a:ext cx="4714981" cy="3560965"/>
          </a:xfrm>
          <a:prstGeom prst="rect">
            <a:avLst/>
          </a:prstGeom>
        </p:spPr>
      </p:pic>
      <p:pic>
        <p:nvPicPr>
          <p:cNvPr id="5" name="Picture 4">
            <a:extLst>
              <a:ext uri="{FF2B5EF4-FFF2-40B4-BE49-F238E27FC236}">
                <a16:creationId xmlns:a16="http://schemas.microsoft.com/office/drawing/2014/main" id="{D0B06063-C2C6-2240-9FC7-21AE67E83E86}"/>
              </a:ext>
            </a:extLst>
          </p:cNvPr>
          <p:cNvPicPr>
            <a:picLocks noChangeAspect="1"/>
          </p:cNvPicPr>
          <p:nvPr/>
        </p:nvPicPr>
        <p:blipFill>
          <a:blip r:embed="rId3"/>
          <a:stretch>
            <a:fillRect/>
          </a:stretch>
        </p:blipFill>
        <p:spPr>
          <a:xfrm>
            <a:off x="2734309" y="5351779"/>
            <a:ext cx="6074653" cy="1141095"/>
          </a:xfrm>
          <a:prstGeom prst="rect">
            <a:avLst/>
          </a:prstGeom>
        </p:spPr>
      </p:pic>
      <p:sp>
        <p:nvSpPr>
          <p:cNvPr id="3" name="Slide Number Placeholder 2">
            <a:extLst>
              <a:ext uri="{FF2B5EF4-FFF2-40B4-BE49-F238E27FC236}">
                <a16:creationId xmlns:a16="http://schemas.microsoft.com/office/drawing/2014/main" id="{AC51B96C-8C07-4341-A89C-265377E5A9B0}"/>
              </a:ext>
            </a:extLst>
          </p:cNvPr>
          <p:cNvSpPr>
            <a:spLocks noGrp="1"/>
          </p:cNvSpPr>
          <p:nvPr>
            <p:ph type="sldNum" sz="quarter" idx="12"/>
          </p:nvPr>
        </p:nvSpPr>
        <p:spPr/>
        <p:txBody>
          <a:bodyPr/>
          <a:lstStyle/>
          <a:p>
            <a:fld id="{F33FCB0E-AFE6-8F4B-B9EB-BD4C96BB7C7B}" type="slidenum">
              <a:rPr lang="en-US" smtClean="0"/>
              <a:t>10</a:t>
            </a:fld>
            <a:endParaRPr lang="en-US"/>
          </a:p>
        </p:txBody>
      </p:sp>
    </p:spTree>
    <p:extLst>
      <p:ext uri="{BB962C8B-B14F-4D97-AF65-F5344CB8AC3E}">
        <p14:creationId xmlns:p14="http://schemas.microsoft.com/office/powerpoint/2010/main" val="655130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5.2 Terminal Voltages and Currents</a:t>
            </a:r>
          </a:p>
        </p:txBody>
      </p:sp>
      <p:pic>
        <p:nvPicPr>
          <p:cNvPr id="7" name="Picture 2" descr="A drawing shows an op amp in a circuit, highlighting five voltage variables with their reference polarities for the five terminals.&#10;The drawing shows the op amp device connected to a circuit which has two supply voltages and a common node. The positive supply voltage (V sub CC) is connected at one end to the V plus node of the op amp and at the other end to the common node. The negative supply voltage (minus V sub CC) is connected at one end to the V minus node and at the other end to the common node. &#10;&#10;Three voltages are marked for the remaining three terminals of the op amp against the common node as follows:&#10;Inverting input terminal: v sub p&#10;Noninverting input terminal: v sub n&#10;Output terminal: v sub o&#10;">
            <a:extLst>
              <a:ext uri="{FF2B5EF4-FFF2-40B4-BE49-F238E27FC236}">
                <a16:creationId xmlns:a16="http://schemas.microsoft.com/office/drawing/2014/main" id="{3AFF6B52-5389-4740-88DA-65F0F4DC4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4740" y="2112436"/>
            <a:ext cx="4618673" cy="2792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E8DBFF6-1A8A-254D-89A9-706ABDA2DEB2}"/>
                  </a:ext>
                </a:extLst>
              </p:cNvPr>
              <p:cNvSpPr txBox="1"/>
              <p:nvPr/>
            </p:nvSpPr>
            <p:spPr>
              <a:xfrm>
                <a:off x="4675720" y="5264700"/>
                <a:ext cx="2748446" cy="490199"/>
              </a:xfrm>
              <a:prstGeom prst="rect">
                <a:avLst/>
              </a:prstGeom>
              <a:noFill/>
            </p:spPr>
            <p:txBody>
              <a:bodyPr wrap="square" rtlCol="0">
                <a:spAutoFit/>
              </a:bodyPr>
              <a:lstStyle/>
              <a:p>
                <a14:m>
                  <m:oMath xmlns:m="http://schemas.openxmlformats.org/officeDocument/2006/math">
                    <m:sSub>
                      <m:sSubPr>
                        <m:ctrlPr>
                          <a:rPr lang="pt"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𝑣</m:t>
                        </m:r>
                      </m:e>
                      <m:sub>
                        <m:r>
                          <a:rPr lang="en-US" sz="2400" b="0" i="1" smtClean="0">
                            <a:solidFill>
                              <a:srgbClr val="0070C0"/>
                            </a:solidFill>
                            <a:latin typeface="Cambria Math" panose="02040503050406030204" pitchFamily="18" charset="0"/>
                          </a:rPr>
                          <m:t>𝑜</m:t>
                        </m:r>
                      </m:sub>
                    </m:sSub>
                  </m:oMath>
                </a14:m>
                <a:r>
                  <a:rPr lang="pt" sz="2400" dirty="0">
                    <a:solidFill>
                      <a:srgbClr val="0070C0"/>
                    </a:solidFill>
                  </a:rPr>
                  <a:t> = A (</a:t>
                </a:r>
                <a14:m>
                  <m:oMath xmlns:m="http://schemas.openxmlformats.org/officeDocument/2006/math">
                    <m:sSub>
                      <m:sSubPr>
                        <m:ctrlPr>
                          <a:rPr lang="pt"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𝑣</m:t>
                        </m:r>
                      </m:e>
                      <m:sub>
                        <m:r>
                          <a:rPr lang="en-US" sz="2400" b="0" i="1" smtClean="0">
                            <a:solidFill>
                              <a:srgbClr val="0070C0"/>
                            </a:solidFill>
                            <a:latin typeface="Cambria Math" panose="02040503050406030204" pitchFamily="18" charset="0"/>
                          </a:rPr>
                          <m:t>𝑝</m:t>
                        </m:r>
                      </m:sub>
                    </m:sSub>
                  </m:oMath>
                </a14:m>
                <a:r>
                  <a:rPr lang="pt" sz="2400" dirty="0">
                    <a:solidFill>
                      <a:srgbClr val="0070C0"/>
                    </a:solidFill>
                  </a:rPr>
                  <a:t>- </a:t>
                </a:r>
                <a14:m>
                  <m:oMath xmlns:m="http://schemas.openxmlformats.org/officeDocument/2006/math">
                    <m:sSub>
                      <m:sSubPr>
                        <m:ctrlPr>
                          <a:rPr lang="pt"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𝑣</m:t>
                        </m:r>
                      </m:e>
                      <m:sub>
                        <m:r>
                          <a:rPr lang="en-US" sz="2400" b="0" i="1" smtClean="0">
                            <a:solidFill>
                              <a:srgbClr val="0070C0"/>
                            </a:solidFill>
                            <a:latin typeface="Cambria Math" panose="02040503050406030204" pitchFamily="18" charset="0"/>
                          </a:rPr>
                          <m:t>𝑛</m:t>
                        </m:r>
                      </m:sub>
                    </m:sSub>
                  </m:oMath>
                </a14:m>
                <a:r>
                  <a:rPr lang="en-US" sz="2400" dirty="0">
                    <a:solidFill>
                      <a:srgbClr val="0070C0"/>
                    </a:solidFill>
                  </a:rPr>
                  <a:t>)</a:t>
                </a:r>
                <a:endParaRPr lang="en-US" sz="2400" dirty="0">
                  <a:solidFill>
                    <a:srgbClr val="00B0F0"/>
                  </a:solidFill>
                </a:endParaRPr>
              </a:p>
            </p:txBody>
          </p:sp>
        </mc:Choice>
        <mc:Fallback xmlns="">
          <p:sp>
            <p:nvSpPr>
              <p:cNvPr id="9" name="TextBox 8">
                <a:extLst>
                  <a:ext uri="{FF2B5EF4-FFF2-40B4-BE49-F238E27FC236}">
                    <a16:creationId xmlns:a16="http://schemas.microsoft.com/office/drawing/2014/main" id="{AE8DBFF6-1A8A-254D-89A9-706ABDA2DEB2}"/>
                  </a:ext>
                </a:extLst>
              </p:cNvPr>
              <p:cNvSpPr txBox="1">
                <a:spLocks noRot="1" noChangeAspect="1" noMove="1" noResize="1" noEditPoints="1" noAdjustHandles="1" noChangeArrowheads="1" noChangeShapeType="1" noTextEdit="1"/>
              </p:cNvSpPr>
              <p:nvPr/>
            </p:nvSpPr>
            <p:spPr>
              <a:xfrm>
                <a:off x="4675720" y="5264700"/>
                <a:ext cx="2748446" cy="490199"/>
              </a:xfrm>
              <a:prstGeom prst="rect">
                <a:avLst/>
              </a:prstGeom>
              <a:blipFill>
                <a:blip r:embed="rId3"/>
                <a:stretch>
                  <a:fillRect t="-7692" b="-2051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14807C6-E514-7045-9286-7159F63E237F}"/>
              </a:ext>
            </a:extLst>
          </p:cNvPr>
          <p:cNvPicPr>
            <a:picLocks noChangeAspect="1"/>
          </p:cNvPicPr>
          <p:nvPr/>
        </p:nvPicPr>
        <p:blipFill>
          <a:blip r:embed="rId4"/>
          <a:stretch>
            <a:fillRect/>
          </a:stretch>
        </p:blipFill>
        <p:spPr>
          <a:xfrm>
            <a:off x="3823970" y="5709920"/>
            <a:ext cx="3531616" cy="702310"/>
          </a:xfrm>
          <a:prstGeom prst="rect">
            <a:avLst/>
          </a:prstGeom>
        </p:spPr>
      </p:pic>
      <p:sp>
        <p:nvSpPr>
          <p:cNvPr id="3" name="Slide Number Placeholder 2">
            <a:extLst>
              <a:ext uri="{FF2B5EF4-FFF2-40B4-BE49-F238E27FC236}">
                <a16:creationId xmlns:a16="http://schemas.microsoft.com/office/drawing/2014/main" id="{9ADEF446-F026-5D4D-96A2-A1E27878DA4C}"/>
              </a:ext>
            </a:extLst>
          </p:cNvPr>
          <p:cNvSpPr>
            <a:spLocks noGrp="1"/>
          </p:cNvSpPr>
          <p:nvPr>
            <p:ph type="sldNum" sz="quarter" idx="12"/>
          </p:nvPr>
        </p:nvSpPr>
        <p:spPr/>
        <p:txBody>
          <a:bodyPr/>
          <a:lstStyle/>
          <a:p>
            <a:fld id="{F33FCB0E-AFE6-8F4B-B9EB-BD4C96BB7C7B}" type="slidenum">
              <a:rPr lang="en-US" smtClean="0"/>
              <a:t>11</a:t>
            </a:fld>
            <a:endParaRPr lang="en-US"/>
          </a:p>
        </p:txBody>
      </p:sp>
    </p:spTree>
    <p:extLst>
      <p:ext uri="{BB962C8B-B14F-4D97-AF65-F5344CB8AC3E}">
        <p14:creationId xmlns:p14="http://schemas.microsoft.com/office/powerpoint/2010/main" val="2242250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5.2 Terminal Voltages and Currents</a:t>
            </a:r>
          </a:p>
        </p:txBody>
      </p:sp>
      <p:pic>
        <p:nvPicPr>
          <p:cNvPr id="6" name="Picture 2" descr="A graph depicts the voltage transfer characteristic of an op amp.&#10;The x axis plots (v sub p minus v sub n), and marks &quot;minus V sub CC over A&quot; and &quot;V sub CC over A&quot; on either side of the origin. The y axis plots v sub o, and marks V sub CC on either side of the origin. The graph shows an upward sloping line passing through the origin in the first and third quadrants. The sloping part of the line is labeled as &quot;linear region&quot;. The line flattens out at V sub CC in the first quadrant and third quadrant at V sub CC, where it is labeled as Positive saturation and Negative saturation, respectively.">
            <a:extLst>
              <a:ext uri="{FF2B5EF4-FFF2-40B4-BE49-F238E27FC236}">
                <a16:creationId xmlns:a16="http://schemas.microsoft.com/office/drawing/2014/main" id="{18408FD4-4B5F-EA4D-8750-B27B835AF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0480" y="1760220"/>
            <a:ext cx="51119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646510F-7EA1-0B4B-A71E-8DC471114861}"/>
                  </a:ext>
                </a:extLst>
              </p:cNvPr>
              <p:cNvSpPr txBox="1"/>
              <p:nvPr/>
            </p:nvSpPr>
            <p:spPr>
              <a:xfrm>
                <a:off x="2984080" y="5333280"/>
                <a:ext cx="7382930" cy="1228863"/>
              </a:xfrm>
              <a:prstGeom prst="rect">
                <a:avLst/>
              </a:prstGeom>
              <a:noFill/>
            </p:spPr>
            <p:txBody>
              <a:bodyPr wrap="square" rtlCol="0">
                <a:spAutoFit/>
              </a:bodyPr>
              <a:lstStyle/>
              <a:p>
                <a:r>
                  <a:rPr lang="pt" sz="2400" dirty="0">
                    <a:solidFill>
                      <a:srgbClr val="00B0F0"/>
                    </a:solidFill>
                  </a:rPr>
                  <a:t>     	=  -</a:t>
                </a:r>
                <a14:m>
                  <m:oMath xmlns:m="http://schemas.openxmlformats.org/officeDocument/2006/math">
                    <m:sSub>
                      <m:sSubPr>
                        <m:ctrlPr>
                          <a:rPr lang="pt" sz="2400" i="1">
                            <a:solidFill>
                              <a:srgbClr val="00B0F0"/>
                            </a:solidFill>
                            <a:latin typeface="Cambria Math" panose="02040503050406030204" pitchFamily="18" charset="0"/>
                          </a:rPr>
                        </m:ctrlPr>
                      </m:sSubPr>
                      <m:e>
                        <m:r>
                          <a:rPr lang="en-US" sz="2400" b="0" i="1" smtClean="0">
                            <a:solidFill>
                              <a:srgbClr val="00B0F0"/>
                            </a:solidFill>
                            <a:latin typeface="Cambria Math" panose="02040503050406030204" pitchFamily="18" charset="0"/>
                          </a:rPr>
                          <m:t> </m:t>
                        </m:r>
                        <m:r>
                          <a:rPr lang="en-US" sz="2400" b="0" i="1" smtClean="0">
                            <a:solidFill>
                              <a:srgbClr val="00B0F0"/>
                            </a:solidFill>
                            <a:latin typeface="Cambria Math" panose="02040503050406030204" pitchFamily="18" charset="0"/>
                          </a:rPr>
                          <m:t>𝑉</m:t>
                        </m:r>
                      </m:e>
                      <m:sub>
                        <m:r>
                          <a:rPr lang="en-US" sz="2400" b="0" i="1" smtClean="0">
                            <a:solidFill>
                              <a:srgbClr val="00B0F0"/>
                            </a:solidFill>
                            <a:latin typeface="Cambria Math" panose="02040503050406030204" pitchFamily="18" charset="0"/>
                          </a:rPr>
                          <m:t>𝑐𝑐</m:t>
                        </m:r>
                      </m:sub>
                    </m:sSub>
                  </m:oMath>
                </a14:m>
                <a:r>
                  <a:rPr lang="pt" sz="2400" dirty="0">
                    <a:solidFill>
                      <a:srgbClr val="00B0F0"/>
                    </a:solidFill>
                  </a:rPr>
                  <a:t>     		- </a:t>
                </a:r>
                <a14:m>
                  <m:oMath xmlns:m="http://schemas.openxmlformats.org/officeDocument/2006/math">
                    <m:sSub>
                      <m:sSubPr>
                        <m:ctrlPr>
                          <a:rPr lang="pt" sz="2400" i="1">
                            <a:solidFill>
                              <a:srgbClr val="00B0F0"/>
                            </a:solidFill>
                            <a:latin typeface="Cambria Math" panose="02040503050406030204" pitchFamily="18" charset="0"/>
                          </a:rPr>
                        </m:ctrlPr>
                      </m:sSubPr>
                      <m:e>
                        <m:r>
                          <a:rPr lang="en-US" sz="2400" b="0" i="1" smtClean="0">
                            <a:solidFill>
                              <a:srgbClr val="00B0F0"/>
                            </a:solidFill>
                            <a:latin typeface="Cambria Math" panose="02040503050406030204" pitchFamily="18" charset="0"/>
                          </a:rPr>
                          <m:t>𝑣</m:t>
                        </m:r>
                      </m:e>
                      <m:sub>
                        <m:r>
                          <a:rPr lang="en-US" sz="2400" b="0" i="1" smtClean="0">
                            <a:solidFill>
                              <a:srgbClr val="00B0F0"/>
                            </a:solidFill>
                            <a:latin typeface="Cambria Math" panose="02040503050406030204" pitchFamily="18" charset="0"/>
                          </a:rPr>
                          <m:t>𝑜</m:t>
                        </m:r>
                      </m:sub>
                    </m:sSub>
                  </m:oMath>
                </a14:m>
                <a:r>
                  <a:rPr lang="en-US" sz="2400" dirty="0">
                    <a:solidFill>
                      <a:srgbClr val="00B0F0"/>
                    </a:solidFill>
                  </a:rPr>
                  <a:t>  &lt; - </a:t>
                </a:r>
                <a14:m>
                  <m:oMath xmlns:m="http://schemas.openxmlformats.org/officeDocument/2006/math">
                    <m:sSub>
                      <m:sSubPr>
                        <m:ctrlPr>
                          <a:rPr lang="pt" sz="2400" i="1">
                            <a:solidFill>
                              <a:srgbClr val="00B0F0"/>
                            </a:solidFill>
                            <a:latin typeface="Cambria Math" panose="02040503050406030204" pitchFamily="18" charset="0"/>
                          </a:rPr>
                        </m:ctrlPr>
                      </m:sSubPr>
                      <m:e>
                        <m:r>
                          <a:rPr lang="en-US" sz="2400" i="1">
                            <a:solidFill>
                              <a:srgbClr val="00B0F0"/>
                            </a:solidFill>
                            <a:latin typeface="Cambria Math" panose="02040503050406030204" pitchFamily="18" charset="0"/>
                          </a:rPr>
                          <m:t>𝑉</m:t>
                        </m:r>
                      </m:e>
                      <m:sub>
                        <m:r>
                          <a:rPr lang="en-US" sz="2400" i="1">
                            <a:solidFill>
                              <a:srgbClr val="00B0F0"/>
                            </a:solidFill>
                            <a:latin typeface="Cambria Math" panose="02040503050406030204" pitchFamily="18" charset="0"/>
                          </a:rPr>
                          <m:t>𝑐𝑐</m:t>
                        </m:r>
                      </m:sub>
                    </m:sSub>
                  </m:oMath>
                </a14:m>
                <a:endParaRPr lang="en-US" sz="2400" dirty="0">
                  <a:solidFill>
                    <a:srgbClr val="00B0F0"/>
                  </a:solidFill>
                </a:endParaRPr>
              </a:p>
              <a:p>
                <a14:m>
                  <m:oMath xmlns:m="http://schemas.openxmlformats.org/officeDocument/2006/math">
                    <m:sSub>
                      <m:sSubPr>
                        <m:ctrlPr>
                          <a:rPr lang="pt" sz="2400" i="1">
                            <a:solidFill>
                              <a:srgbClr val="00B0F0"/>
                            </a:solidFill>
                            <a:latin typeface="Cambria Math" panose="02040503050406030204" pitchFamily="18" charset="0"/>
                          </a:rPr>
                        </m:ctrlPr>
                      </m:sSubPr>
                      <m:e>
                        <m:r>
                          <a:rPr lang="en-US" sz="2400" i="1">
                            <a:solidFill>
                              <a:srgbClr val="00B0F0"/>
                            </a:solidFill>
                            <a:latin typeface="Cambria Math" panose="02040503050406030204" pitchFamily="18" charset="0"/>
                          </a:rPr>
                          <m:t>𝑣</m:t>
                        </m:r>
                      </m:e>
                      <m:sub>
                        <m:r>
                          <a:rPr lang="en-US" sz="2400" i="1">
                            <a:solidFill>
                              <a:srgbClr val="00B0F0"/>
                            </a:solidFill>
                            <a:latin typeface="Cambria Math" panose="02040503050406030204" pitchFamily="18" charset="0"/>
                          </a:rPr>
                          <m:t>𝑜</m:t>
                        </m:r>
                      </m:sub>
                    </m:sSub>
                  </m:oMath>
                </a14:m>
                <a:r>
                  <a:rPr lang="pt" sz="2400" dirty="0">
                    <a:solidFill>
                      <a:srgbClr val="00B0F0"/>
                    </a:solidFill>
                  </a:rPr>
                  <a:t> 	=   A (</a:t>
                </a:r>
                <a14:m>
                  <m:oMath xmlns:m="http://schemas.openxmlformats.org/officeDocument/2006/math">
                    <m:sSub>
                      <m:sSubPr>
                        <m:ctrlPr>
                          <a:rPr lang="pt" sz="2400" i="1">
                            <a:solidFill>
                              <a:srgbClr val="00B0F0"/>
                            </a:solidFill>
                            <a:latin typeface="Cambria Math" panose="02040503050406030204" pitchFamily="18" charset="0"/>
                          </a:rPr>
                        </m:ctrlPr>
                      </m:sSubPr>
                      <m:e>
                        <m:r>
                          <a:rPr lang="en-US" sz="2400" i="1">
                            <a:solidFill>
                              <a:srgbClr val="00B0F0"/>
                            </a:solidFill>
                            <a:latin typeface="Cambria Math" panose="02040503050406030204" pitchFamily="18" charset="0"/>
                          </a:rPr>
                          <m:t>𝑣</m:t>
                        </m:r>
                      </m:e>
                      <m:sub>
                        <m:r>
                          <a:rPr lang="en-US" sz="2400" i="1">
                            <a:solidFill>
                              <a:srgbClr val="00B0F0"/>
                            </a:solidFill>
                            <a:latin typeface="Cambria Math" panose="02040503050406030204" pitchFamily="18" charset="0"/>
                          </a:rPr>
                          <m:t>𝑝</m:t>
                        </m:r>
                      </m:sub>
                    </m:sSub>
                  </m:oMath>
                </a14:m>
                <a:r>
                  <a:rPr lang="pt" sz="2400" dirty="0">
                    <a:solidFill>
                      <a:srgbClr val="00B0F0"/>
                    </a:solidFill>
                  </a:rPr>
                  <a:t>- </a:t>
                </a:r>
                <a14:m>
                  <m:oMath xmlns:m="http://schemas.openxmlformats.org/officeDocument/2006/math">
                    <m:sSub>
                      <m:sSubPr>
                        <m:ctrlPr>
                          <a:rPr lang="pt" sz="2400" i="1">
                            <a:solidFill>
                              <a:srgbClr val="00B0F0"/>
                            </a:solidFill>
                            <a:latin typeface="Cambria Math" panose="02040503050406030204" pitchFamily="18" charset="0"/>
                          </a:rPr>
                        </m:ctrlPr>
                      </m:sSubPr>
                      <m:e>
                        <m:r>
                          <a:rPr lang="en-US" sz="2400" i="1">
                            <a:solidFill>
                              <a:srgbClr val="00B0F0"/>
                            </a:solidFill>
                            <a:latin typeface="Cambria Math" panose="02040503050406030204" pitchFamily="18" charset="0"/>
                          </a:rPr>
                          <m:t>𝑣</m:t>
                        </m:r>
                      </m:e>
                      <m:sub>
                        <m:r>
                          <a:rPr lang="en-US" sz="2400" i="1">
                            <a:solidFill>
                              <a:srgbClr val="00B0F0"/>
                            </a:solidFill>
                            <a:latin typeface="Cambria Math" panose="02040503050406030204" pitchFamily="18" charset="0"/>
                          </a:rPr>
                          <m:t>𝑛</m:t>
                        </m:r>
                      </m:sub>
                    </m:sSub>
                  </m:oMath>
                </a14:m>
                <a:r>
                  <a:rPr lang="en-US" sz="2400" dirty="0">
                    <a:solidFill>
                      <a:srgbClr val="00B0F0"/>
                    </a:solidFill>
                  </a:rPr>
                  <a:t>) 		-</a:t>
                </a:r>
                <a:r>
                  <a:rPr lang="pt" sz="2400" dirty="0">
                    <a:solidFill>
                      <a:srgbClr val="00B0F0"/>
                    </a:solidFill>
                  </a:rPr>
                  <a:t> </a:t>
                </a:r>
                <a14:m>
                  <m:oMath xmlns:m="http://schemas.openxmlformats.org/officeDocument/2006/math">
                    <m:sSub>
                      <m:sSubPr>
                        <m:ctrlPr>
                          <a:rPr lang="pt" sz="2400" i="1">
                            <a:solidFill>
                              <a:srgbClr val="00B0F0"/>
                            </a:solidFill>
                            <a:latin typeface="Cambria Math" panose="02040503050406030204" pitchFamily="18" charset="0"/>
                          </a:rPr>
                        </m:ctrlPr>
                      </m:sSubPr>
                      <m:e>
                        <m:r>
                          <a:rPr lang="en-US" sz="2400" i="1">
                            <a:solidFill>
                              <a:srgbClr val="00B0F0"/>
                            </a:solidFill>
                            <a:latin typeface="Cambria Math" panose="02040503050406030204" pitchFamily="18" charset="0"/>
                          </a:rPr>
                          <m:t>𝑉</m:t>
                        </m:r>
                      </m:e>
                      <m:sub>
                        <m:r>
                          <a:rPr lang="en-US" sz="2400" i="1">
                            <a:solidFill>
                              <a:srgbClr val="00B0F0"/>
                            </a:solidFill>
                            <a:latin typeface="Cambria Math" panose="02040503050406030204" pitchFamily="18" charset="0"/>
                          </a:rPr>
                          <m:t>𝑐𝑐</m:t>
                        </m:r>
                      </m:sub>
                    </m:sSub>
                  </m:oMath>
                </a14:m>
                <a:r>
                  <a:rPr lang="pt" sz="2400" dirty="0">
                    <a:solidFill>
                      <a:srgbClr val="00B0F0"/>
                    </a:solidFill>
                  </a:rPr>
                  <a:t> </a:t>
                </a:r>
                <a14:m>
                  <m:oMath xmlns:m="http://schemas.openxmlformats.org/officeDocument/2006/math">
                    <m:r>
                      <a:rPr lang="pt" sz="2400" i="1" dirty="0" smtClean="0">
                        <a:solidFill>
                          <a:srgbClr val="00B0F0"/>
                        </a:solidFill>
                        <a:latin typeface="Cambria Math" panose="02040503050406030204" pitchFamily="18" charset="0"/>
                        <a:ea typeface="Cambria Math" panose="02040503050406030204" pitchFamily="18" charset="0"/>
                      </a:rPr>
                      <m:t>≤</m:t>
                    </m:r>
                  </m:oMath>
                </a14:m>
                <a:r>
                  <a:rPr lang="pt" sz="2400" dirty="0">
                    <a:solidFill>
                      <a:srgbClr val="00B0F0"/>
                    </a:solidFill>
                  </a:rPr>
                  <a:t>  A (</a:t>
                </a:r>
                <a14:m>
                  <m:oMath xmlns:m="http://schemas.openxmlformats.org/officeDocument/2006/math">
                    <m:sSub>
                      <m:sSubPr>
                        <m:ctrlPr>
                          <a:rPr lang="pt" sz="2400" i="1">
                            <a:solidFill>
                              <a:srgbClr val="00B0F0"/>
                            </a:solidFill>
                            <a:latin typeface="Cambria Math" panose="02040503050406030204" pitchFamily="18" charset="0"/>
                          </a:rPr>
                        </m:ctrlPr>
                      </m:sSubPr>
                      <m:e>
                        <m:r>
                          <a:rPr lang="en-US" sz="2400" i="1">
                            <a:solidFill>
                              <a:srgbClr val="00B0F0"/>
                            </a:solidFill>
                            <a:latin typeface="Cambria Math" panose="02040503050406030204" pitchFamily="18" charset="0"/>
                          </a:rPr>
                          <m:t>𝑣</m:t>
                        </m:r>
                      </m:e>
                      <m:sub>
                        <m:r>
                          <a:rPr lang="en-US" sz="2400" i="1">
                            <a:solidFill>
                              <a:srgbClr val="00B0F0"/>
                            </a:solidFill>
                            <a:latin typeface="Cambria Math" panose="02040503050406030204" pitchFamily="18" charset="0"/>
                          </a:rPr>
                          <m:t>𝑝</m:t>
                        </m:r>
                      </m:sub>
                    </m:sSub>
                  </m:oMath>
                </a14:m>
                <a:r>
                  <a:rPr lang="pt" sz="2400" dirty="0">
                    <a:solidFill>
                      <a:srgbClr val="00B0F0"/>
                    </a:solidFill>
                  </a:rPr>
                  <a:t>- </a:t>
                </a:r>
                <a14:m>
                  <m:oMath xmlns:m="http://schemas.openxmlformats.org/officeDocument/2006/math">
                    <m:sSub>
                      <m:sSubPr>
                        <m:ctrlPr>
                          <a:rPr lang="pt" sz="2400" i="1">
                            <a:solidFill>
                              <a:srgbClr val="00B0F0"/>
                            </a:solidFill>
                            <a:latin typeface="Cambria Math" panose="02040503050406030204" pitchFamily="18" charset="0"/>
                          </a:rPr>
                        </m:ctrlPr>
                      </m:sSubPr>
                      <m:e>
                        <m:r>
                          <a:rPr lang="en-US" sz="2400" i="1">
                            <a:solidFill>
                              <a:srgbClr val="00B0F0"/>
                            </a:solidFill>
                            <a:latin typeface="Cambria Math" panose="02040503050406030204" pitchFamily="18" charset="0"/>
                          </a:rPr>
                          <m:t>𝑣</m:t>
                        </m:r>
                      </m:e>
                      <m:sub>
                        <m:r>
                          <a:rPr lang="en-US" sz="2400" i="1">
                            <a:solidFill>
                              <a:srgbClr val="00B0F0"/>
                            </a:solidFill>
                            <a:latin typeface="Cambria Math" panose="02040503050406030204" pitchFamily="18" charset="0"/>
                          </a:rPr>
                          <m:t>𝑛</m:t>
                        </m:r>
                      </m:sub>
                    </m:sSub>
                  </m:oMath>
                </a14:m>
                <a:r>
                  <a:rPr lang="en-US" sz="2400" dirty="0">
                    <a:solidFill>
                      <a:srgbClr val="00B0F0"/>
                    </a:solidFill>
                  </a:rPr>
                  <a:t>)  </a:t>
                </a:r>
                <a14:m>
                  <m:oMath xmlns:m="http://schemas.openxmlformats.org/officeDocument/2006/math">
                    <m:r>
                      <a:rPr lang="pt" sz="2400" i="1" dirty="0">
                        <a:solidFill>
                          <a:srgbClr val="00B0F0"/>
                        </a:solidFill>
                        <a:latin typeface="Cambria Math" panose="02040503050406030204" pitchFamily="18" charset="0"/>
                        <a:ea typeface="Cambria Math" panose="02040503050406030204" pitchFamily="18" charset="0"/>
                      </a:rPr>
                      <m:t>≤</m:t>
                    </m:r>
                  </m:oMath>
                </a14:m>
                <a:r>
                  <a:rPr lang="pt" sz="2400" dirty="0">
                    <a:solidFill>
                      <a:srgbClr val="00B0F0"/>
                    </a:solidFill>
                  </a:rPr>
                  <a:t> </a:t>
                </a:r>
                <a14:m>
                  <m:oMath xmlns:m="http://schemas.openxmlformats.org/officeDocument/2006/math">
                    <m:sSub>
                      <m:sSubPr>
                        <m:ctrlPr>
                          <a:rPr lang="pt" sz="2400" i="1">
                            <a:solidFill>
                              <a:srgbClr val="00B0F0"/>
                            </a:solidFill>
                            <a:latin typeface="Cambria Math" panose="02040503050406030204" pitchFamily="18" charset="0"/>
                          </a:rPr>
                        </m:ctrlPr>
                      </m:sSubPr>
                      <m:e>
                        <m:r>
                          <a:rPr lang="en-US" sz="2400" b="0" i="1" smtClean="0">
                            <a:solidFill>
                              <a:srgbClr val="00B0F0"/>
                            </a:solidFill>
                            <a:latin typeface="Cambria Math" panose="02040503050406030204" pitchFamily="18" charset="0"/>
                          </a:rPr>
                          <m:t>  + </m:t>
                        </m:r>
                        <m:r>
                          <a:rPr lang="en-US" sz="2400" i="1">
                            <a:solidFill>
                              <a:srgbClr val="00B0F0"/>
                            </a:solidFill>
                            <a:latin typeface="Cambria Math" panose="02040503050406030204" pitchFamily="18" charset="0"/>
                          </a:rPr>
                          <m:t>𝑉</m:t>
                        </m:r>
                      </m:e>
                      <m:sub>
                        <m:r>
                          <a:rPr lang="en-US" sz="2400" i="1">
                            <a:solidFill>
                              <a:srgbClr val="00B0F0"/>
                            </a:solidFill>
                            <a:latin typeface="Cambria Math" panose="02040503050406030204" pitchFamily="18" charset="0"/>
                          </a:rPr>
                          <m:t>𝑐𝑐</m:t>
                        </m:r>
                      </m:sub>
                    </m:sSub>
                  </m:oMath>
                </a14:m>
                <a:r>
                  <a:rPr lang="pt" sz="2400" dirty="0">
                    <a:solidFill>
                      <a:srgbClr val="00B0F0"/>
                    </a:solidFill>
                  </a:rPr>
                  <a:t> </a:t>
                </a:r>
                <a:endParaRPr lang="en-US" sz="2400" dirty="0">
                  <a:solidFill>
                    <a:srgbClr val="00B0F0"/>
                  </a:solidFill>
                </a:endParaRPr>
              </a:p>
              <a:p>
                <a:r>
                  <a:rPr lang="pt" sz="2400" dirty="0">
                    <a:solidFill>
                      <a:srgbClr val="00B0F0"/>
                    </a:solidFill>
                  </a:rPr>
                  <a:t>	=  </a:t>
                </a:r>
                <a:r>
                  <a:rPr lang="en-US" sz="2400" dirty="0">
                    <a:solidFill>
                      <a:srgbClr val="00B0F0"/>
                    </a:solidFill>
                  </a:rPr>
                  <a:t>+ </a:t>
                </a:r>
                <a14:m>
                  <m:oMath xmlns:m="http://schemas.openxmlformats.org/officeDocument/2006/math">
                    <m:sSub>
                      <m:sSubPr>
                        <m:ctrlPr>
                          <a:rPr lang="pt" sz="2400" i="1">
                            <a:solidFill>
                              <a:srgbClr val="00B0F0"/>
                            </a:solidFill>
                            <a:latin typeface="Cambria Math" panose="02040503050406030204" pitchFamily="18" charset="0"/>
                          </a:rPr>
                        </m:ctrlPr>
                      </m:sSubPr>
                      <m:e>
                        <m:r>
                          <a:rPr lang="en-US" sz="2400" i="1">
                            <a:solidFill>
                              <a:srgbClr val="00B0F0"/>
                            </a:solidFill>
                            <a:latin typeface="Cambria Math" panose="02040503050406030204" pitchFamily="18" charset="0"/>
                          </a:rPr>
                          <m:t>𝑉</m:t>
                        </m:r>
                      </m:e>
                      <m:sub>
                        <m:r>
                          <a:rPr lang="en-US" sz="2400" i="1">
                            <a:solidFill>
                              <a:srgbClr val="00B0F0"/>
                            </a:solidFill>
                            <a:latin typeface="Cambria Math" panose="02040503050406030204" pitchFamily="18" charset="0"/>
                          </a:rPr>
                          <m:t>𝑐𝑐</m:t>
                        </m:r>
                      </m:sub>
                    </m:sSub>
                    <m:r>
                      <a:rPr lang="en-US" sz="2400" i="1">
                        <a:solidFill>
                          <a:srgbClr val="00B0F0"/>
                        </a:solidFill>
                        <a:latin typeface="Cambria Math" panose="02040503050406030204" pitchFamily="18" charset="0"/>
                      </a:rPr>
                      <m:t> </m:t>
                    </m:r>
                  </m:oMath>
                </a14:m>
                <a:r>
                  <a:rPr lang="en-US" sz="2400" dirty="0">
                    <a:solidFill>
                      <a:srgbClr val="00B0F0"/>
                    </a:solidFill>
                  </a:rPr>
                  <a:t>		</a:t>
                </a:r>
                <a:r>
                  <a:rPr lang="pt" sz="2400" dirty="0">
                    <a:solidFill>
                      <a:srgbClr val="00B0F0"/>
                    </a:solidFill>
                  </a:rPr>
                  <a:t> </a:t>
                </a:r>
                <a14:m>
                  <m:oMath xmlns:m="http://schemas.openxmlformats.org/officeDocument/2006/math">
                    <m:sSub>
                      <m:sSubPr>
                        <m:ctrlPr>
                          <a:rPr lang="pt" sz="2400" i="1">
                            <a:solidFill>
                              <a:srgbClr val="00B0F0"/>
                            </a:solidFill>
                            <a:latin typeface="Cambria Math" panose="02040503050406030204" pitchFamily="18" charset="0"/>
                          </a:rPr>
                        </m:ctrlPr>
                      </m:sSubPr>
                      <m:e>
                        <m:r>
                          <a:rPr lang="en-US" sz="2400" b="0" i="1" smtClean="0">
                            <a:solidFill>
                              <a:srgbClr val="00B0F0"/>
                            </a:solidFill>
                            <a:latin typeface="Cambria Math" panose="02040503050406030204" pitchFamily="18" charset="0"/>
                          </a:rPr>
                          <m:t>  </m:t>
                        </m:r>
                        <m:r>
                          <a:rPr lang="en-US" sz="2400" i="1">
                            <a:solidFill>
                              <a:srgbClr val="00B0F0"/>
                            </a:solidFill>
                            <a:latin typeface="Cambria Math" panose="02040503050406030204" pitchFamily="18" charset="0"/>
                          </a:rPr>
                          <m:t>𝑣</m:t>
                        </m:r>
                      </m:e>
                      <m:sub>
                        <m:r>
                          <a:rPr lang="en-US" sz="2400" i="1">
                            <a:solidFill>
                              <a:srgbClr val="00B0F0"/>
                            </a:solidFill>
                            <a:latin typeface="Cambria Math" panose="02040503050406030204" pitchFamily="18" charset="0"/>
                          </a:rPr>
                          <m:t>𝑜</m:t>
                        </m:r>
                      </m:sub>
                    </m:sSub>
                  </m:oMath>
                </a14:m>
                <a:r>
                  <a:rPr lang="en-US" sz="2400" dirty="0">
                    <a:solidFill>
                      <a:srgbClr val="00B0F0"/>
                    </a:solidFill>
                  </a:rPr>
                  <a:t> &gt; + </a:t>
                </a:r>
                <a14:m>
                  <m:oMath xmlns:m="http://schemas.openxmlformats.org/officeDocument/2006/math">
                    <m:sSub>
                      <m:sSubPr>
                        <m:ctrlPr>
                          <a:rPr lang="pt" sz="2400" i="1">
                            <a:solidFill>
                              <a:srgbClr val="00B0F0"/>
                            </a:solidFill>
                            <a:latin typeface="Cambria Math" panose="02040503050406030204" pitchFamily="18" charset="0"/>
                          </a:rPr>
                        </m:ctrlPr>
                      </m:sSubPr>
                      <m:e>
                        <m:r>
                          <a:rPr lang="en-US" sz="2400" i="1">
                            <a:solidFill>
                              <a:srgbClr val="00B0F0"/>
                            </a:solidFill>
                            <a:latin typeface="Cambria Math" panose="02040503050406030204" pitchFamily="18" charset="0"/>
                          </a:rPr>
                          <m:t>𝑉</m:t>
                        </m:r>
                      </m:e>
                      <m:sub>
                        <m:r>
                          <a:rPr lang="en-US" sz="2400" i="1">
                            <a:solidFill>
                              <a:srgbClr val="00B0F0"/>
                            </a:solidFill>
                            <a:latin typeface="Cambria Math" panose="02040503050406030204" pitchFamily="18" charset="0"/>
                          </a:rPr>
                          <m:t>𝑐𝑐</m:t>
                        </m:r>
                      </m:sub>
                    </m:sSub>
                  </m:oMath>
                </a14:m>
                <a:endParaRPr lang="en-US" sz="2400" dirty="0">
                  <a:solidFill>
                    <a:srgbClr val="00B0F0"/>
                  </a:solidFill>
                </a:endParaRPr>
              </a:p>
            </p:txBody>
          </p:sp>
        </mc:Choice>
        <mc:Fallback xmlns="">
          <p:sp>
            <p:nvSpPr>
              <p:cNvPr id="8" name="TextBox 7">
                <a:extLst>
                  <a:ext uri="{FF2B5EF4-FFF2-40B4-BE49-F238E27FC236}">
                    <a16:creationId xmlns:a16="http://schemas.microsoft.com/office/drawing/2014/main" id="{0646510F-7EA1-0B4B-A71E-8DC471114861}"/>
                  </a:ext>
                </a:extLst>
              </p:cNvPr>
              <p:cNvSpPr txBox="1">
                <a:spLocks noRot="1" noChangeAspect="1" noMove="1" noResize="1" noEditPoints="1" noAdjustHandles="1" noChangeArrowheads="1" noChangeShapeType="1" noTextEdit="1"/>
              </p:cNvSpPr>
              <p:nvPr/>
            </p:nvSpPr>
            <p:spPr>
              <a:xfrm>
                <a:off x="2984080" y="5333280"/>
                <a:ext cx="7382930" cy="1228863"/>
              </a:xfrm>
              <a:prstGeom prst="rect">
                <a:avLst/>
              </a:prstGeom>
              <a:blipFill>
                <a:blip r:embed="rId3"/>
                <a:stretch>
                  <a:fillRect t="-3093" b="-9278"/>
                </a:stretch>
              </a:blipFill>
            </p:spPr>
            <p:txBody>
              <a:bodyPr/>
              <a:lstStyle/>
              <a:p>
                <a:r>
                  <a:rPr lang="en-US">
                    <a:noFill/>
                  </a:rPr>
                  <a:t> </a:t>
                </a:r>
              </a:p>
            </p:txBody>
          </p:sp>
        </mc:Fallback>
      </mc:AlternateContent>
      <p:sp>
        <p:nvSpPr>
          <p:cNvPr id="3" name="Left Brace 2">
            <a:extLst>
              <a:ext uri="{FF2B5EF4-FFF2-40B4-BE49-F238E27FC236}">
                <a16:creationId xmlns:a16="http://schemas.microsoft.com/office/drawing/2014/main" id="{FAA30A5A-3B03-B04D-AC7B-8A8C692B51E2}"/>
              </a:ext>
            </a:extLst>
          </p:cNvPr>
          <p:cNvSpPr/>
          <p:nvPr/>
        </p:nvSpPr>
        <p:spPr>
          <a:xfrm>
            <a:off x="3531870" y="5440680"/>
            <a:ext cx="285750" cy="10356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3489CC6-60BF-B241-B9AB-833F666EF378}"/>
              </a:ext>
            </a:extLst>
          </p:cNvPr>
          <p:cNvSpPr>
            <a:spLocks noGrp="1"/>
          </p:cNvSpPr>
          <p:nvPr>
            <p:ph type="sldNum" sz="quarter" idx="12"/>
          </p:nvPr>
        </p:nvSpPr>
        <p:spPr/>
        <p:txBody>
          <a:bodyPr/>
          <a:lstStyle/>
          <a:p>
            <a:fld id="{F33FCB0E-AFE6-8F4B-B9EB-BD4C96BB7C7B}" type="slidenum">
              <a:rPr lang="en-US" smtClean="0"/>
              <a:t>12</a:t>
            </a:fld>
            <a:endParaRPr lang="en-US"/>
          </a:p>
        </p:txBody>
      </p:sp>
    </p:spTree>
    <p:extLst>
      <p:ext uri="{BB962C8B-B14F-4D97-AF65-F5344CB8AC3E}">
        <p14:creationId xmlns:p14="http://schemas.microsoft.com/office/powerpoint/2010/main" val="811633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5.2 Terminal Voltages and Currents – </a:t>
            </a:r>
            <a:br>
              <a:rPr lang="en-US" dirty="0"/>
            </a:br>
            <a:r>
              <a:rPr lang="en-US" dirty="0"/>
              <a:t>Real and Ideal </a:t>
            </a:r>
            <a:r>
              <a:rPr lang="en-US" dirty="0" err="1"/>
              <a:t>OpAmp</a:t>
            </a:r>
            <a:endParaRPr lang="en-US" dirty="0"/>
          </a:p>
        </p:txBody>
      </p:sp>
      <p:pic>
        <p:nvPicPr>
          <p:cNvPr id="7" name="Picture 6">
            <a:extLst>
              <a:ext uri="{FF2B5EF4-FFF2-40B4-BE49-F238E27FC236}">
                <a16:creationId xmlns:a16="http://schemas.microsoft.com/office/drawing/2014/main" id="{D511929D-4B6B-D44C-A77A-28DCE364AF32}"/>
              </a:ext>
            </a:extLst>
          </p:cNvPr>
          <p:cNvPicPr>
            <a:picLocks noChangeAspect="1"/>
          </p:cNvPicPr>
          <p:nvPr/>
        </p:nvPicPr>
        <p:blipFill>
          <a:blip r:embed="rId2"/>
          <a:stretch>
            <a:fillRect/>
          </a:stretch>
        </p:blipFill>
        <p:spPr>
          <a:xfrm>
            <a:off x="1207770" y="2211070"/>
            <a:ext cx="5238750" cy="3574870"/>
          </a:xfrm>
          <a:prstGeom prst="rect">
            <a:avLst/>
          </a:prstGeom>
        </p:spPr>
      </p:pic>
      <p:pic>
        <p:nvPicPr>
          <p:cNvPr id="4" name="Picture 3">
            <a:extLst>
              <a:ext uri="{FF2B5EF4-FFF2-40B4-BE49-F238E27FC236}">
                <a16:creationId xmlns:a16="http://schemas.microsoft.com/office/drawing/2014/main" id="{5DCAC1BC-77C7-F34A-A62C-823A849D1EB0}"/>
              </a:ext>
            </a:extLst>
          </p:cNvPr>
          <p:cNvPicPr>
            <a:picLocks noChangeAspect="1"/>
          </p:cNvPicPr>
          <p:nvPr/>
        </p:nvPicPr>
        <p:blipFill>
          <a:blip r:embed="rId3"/>
          <a:stretch>
            <a:fillRect/>
          </a:stretch>
        </p:blipFill>
        <p:spPr>
          <a:xfrm>
            <a:off x="6188710" y="2806700"/>
            <a:ext cx="5152098" cy="243967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5602A0A-3F0F-7D48-8784-8E7BD221F572}"/>
                  </a:ext>
                </a:extLst>
              </p:cNvPr>
              <p:cNvSpPr txBox="1"/>
              <p:nvPr/>
            </p:nvSpPr>
            <p:spPr>
              <a:xfrm>
                <a:off x="5830150" y="2430801"/>
                <a:ext cx="274844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0" smtClean="0">
                          <a:solidFill>
                            <a:schemeClr val="tx1"/>
                          </a:solidFill>
                          <a:latin typeface="Cambria Math" panose="02040503050406030204" pitchFamily="18" charset="0"/>
                        </a:rPr>
                        <m:t>𝐑𝐞𝐚𝐥</m:t>
                      </m:r>
                      <m:r>
                        <a:rPr lang="en-US" sz="2000" b="1" i="0" smtClean="0">
                          <a:solidFill>
                            <a:schemeClr val="tx1"/>
                          </a:solidFill>
                          <a:latin typeface="Cambria Math" panose="02040503050406030204" pitchFamily="18" charset="0"/>
                        </a:rPr>
                        <m:t> </m:t>
                      </m:r>
                      <m:r>
                        <a:rPr lang="en-US" sz="2000" b="1" i="0" smtClean="0">
                          <a:solidFill>
                            <a:schemeClr val="tx1"/>
                          </a:solidFill>
                          <a:latin typeface="Cambria Math" panose="02040503050406030204" pitchFamily="18" charset="0"/>
                        </a:rPr>
                        <m:t>𝐎𝐩𝐀𝐦𝐩</m:t>
                      </m:r>
                    </m:oMath>
                  </m:oMathPara>
                </a14:m>
                <a:endParaRPr lang="en-US" sz="2000" b="1" dirty="0">
                  <a:solidFill>
                    <a:schemeClr val="tx1"/>
                  </a:solidFill>
                </a:endParaRPr>
              </a:p>
            </p:txBody>
          </p:sp>
        </mc:Choice>
        <mc:Fallback xmlns="">
          <p:sp>
            <p:nvSpPr>
              <p:cNvPr id="9" name="TextBox 8">
                <a:extLst>
                  <a:ext uri="{FF2B5EF4-FFF2-40B4-BE49-F238E27FC236}">
                    <a16:creationId xmlns:a16="http://schemas.microsoft.com/office/drawing/2014/main" id="{B5602A0A-3F0F-7D48-8784-8E7BD221F572}"/>
                  </a:ext>
                </a:extLst>
              </p:cNvPr>
              <p:cNvSpPr txBox="1">
                <a:spLocks noRot="1" noChangeAspect="1" noMove="1" noResize="1" noEditPoints="1" noAdjustHandles="1" noChangeArrowheads="1" noChangeShapeType="1" noTextEdit="1"/>
              </p:cNvSpPr>
              <p:nvPr/>
            </p:nvSpPr>
            <p:spPr>
              <a:xfrm>
                <a:off x="5830150" y="2430801"/>
                <a:ext cx="2748446" cy="400110"/>
              </a:xfrm>
              <a:prstGeom prst="rect">
                <a:avLst/>
              </a:prstGeom>
              <a:blipFill>
                <a:blip r:embed="rId4"/>
                <a:stretch>
                  <a:fillRect b="-15152"/>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3D3481A7-C657-D540-8514-B064455C4622}"/>
              </a:ext>
            </a:extLst>
          </p:cNvPr>
          <p:cNvSpPr>
            <a:spLocks noGrp="1"/>
          </p:cNvSpPr>
          <p:nvPr>
            <p:ph type="sldNum" sz="quarter" idx="12"/>
          </p:nvPr>
        </p:nvSpPr>
        <p:spPr/>
        <p:txBody>
          <a:bodyPr/>
          <a:lstStyle/>
          <a:p>
            <a:fld id="{F33FCB0E-AFE6-8F4B-B9EB-BD4C96BB7C7B}" type="slidenum">
              <a:rPr lang="en-US" smtClean="0"/>
              <a:t>13</a:t>
            </a:fld>
            <a:endParaRPr lang="en-US"/>
          </a:p>
        </p:txBody>
      </p:sp>
    </p:spTree>
    <p:extLst>
      <p:ext uri="{BB962C8B-B14F-4D97-AF65-F5344CB8AC3E}">
        <p14:creationId xmlns:p14="http://schemas.microsoft.com/office/powerpoint/2010/main" val="1065298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5.2 Terminal Voltages and Currents – </a:t>
            </a:r>
            <a:br>
              <a:rPr lang="en-US" dirty="0"/>
            </a:br>
            <a:r>
              <a:rPr lang="en-US" dirty="0"/>
              <a:t>Real and Ideal </a:t>
            </a:r>
            <a:r>
              <a:rPr lang="en-US" dirty="0" err="1"/>
              <a:t>OpAmp</a:t>
            </a:r>
            <a:endParaRPr lang="en-US" dirty="0"/>
          </a:p>
        </p:txBody>
      </p:sp>
      <p:pic>
        <p:nvPicPr>
          <p:cNvPr id="3" name="Picture 2">
            <a:extLst>
              <a:ext uri="{FF2B5EF4-FFF2-40B4-BE49-F238E27FC236}">
                <a16:creationId xmlns:a16="http://schemas.microsoft.com/office/drawing/2014/main" id="{DFF30C8F-665D-D248-B5FB-6B98F4D46D3A}"/>
              </a:ext>
            </a:extLst>
          </p:cNvPr>
          <p:cNvPicPr>
            <a:picLocks noChangeAspect="1"/>
          </p:cNvPicPr>
          <p:nvPr/>
        </p:nvPicPr>
        <p:blipFill>
          <a:blip r:embed="rId2"/>
          <a:stretch>
            <a:fillRect/>
          </a:stretch>
        </p:blipFill>
        <p:spPr>
          <a:xfrm>
            <a:off x="452119" y="1769110"/>
            <a:ext cx="11159111" cy="1522730"/>
          </a:xfrm>
          <a:prstGeom prst="rect">
            <a:avLst/>
          </a:prstGeom>
        </p:spPr>
      </p:pic>
      <p:pic>
        <p:nvPicPr>
          <p:cNvPr id="5" name="Picture 4">
            <a:extLst>
              <a:ext uri="{FF2B5EF4-FFF2-40B4-BE49-F238E27FC236}">
                <a16:creationId xmlns:a16="http://schemas.microsoft.com/office/drawing/2014/main" id="{E9ACA904-8DEB-6446-A6FD-61D803060A72}"/>
              </a:ext>
            </a:extLst>
          </p:cNvPr>
          <p:cNvPicPr>
            <a:picLocks noChangeAspect="1"/>
          </p:cNvPicPr>
          <p:nvPr/>
        </p:nvPicPr>
        <p:blipFill>
          <a:blip r:embed="rId3"/>
          <a:stretch>
            <a:fillRect/>
          </a:stretch>
        </p:blipFill>
        <p:spPr>
          <a:xfrm>
            <a:off x="3371850" y="3766842"/>
            <a:ext cx="4436110" cy="2608558"/>
          </a:xfrm>
          <a:prstGeom prst="rect">
            <a:avLst/>
          </a:prstGeom>
        </p:spPr>
      </p:pic>
      <p:pic>
        <p:nvPicPr>
          <p:cNvPr id="6" name="Picture 5">
            <a:extLst>
              <a:ext uri="{FF2B5EF4-FFF2-40B4-BE49-F238E27FC236}">
                <a16:creationId xmlns:a16="http://schemas.microsoft.com/office/drawing/2014/main" id="{1FF3EAFE-5627-CE4B-B441-4A929C8BC6E9}"/>
              </a:ext>
            </a:extLst>
          </p:cNvPr>
          <p:cNvPicPr>
            <a:picLocks noChangeAspect="1"/>
          </p:cNvPicPr>
          <p:nvPr/>
        </p:nvPicPr>
        <p:blipFill>
          <a:blip r:embed="rId4"/>
          <a:stretch>
            <a:fillRect/>
          </a:stretch>
        </p:blipFill>
        <p:spPr>
          <a:xfrm>
            <a:off x="8393430" y="4091940"/>
            <a:ext cx="2400300" cy="800100"/>
          </a:xfrm>
          <a:prstGeom prst="rect">
            <a:avLst/>
          </a:prstGeom>
        </p:spPr>
      </p:pic>
      <p:pic>
        <p:nvPicPr>
          <p:cNvPr id="8" name="Picture 7">
            <a:extLst>
              <a:ext uri="{FF2B5EF4-FFF2-40B4-BE49-F238E27FC236}">
                <a16:creationId xmlns:a16="http://schemas.microsoft.com/office/drawing/2014/main" id="{7CA3F06B-89B0-DA42-86C7-E21BD3596388}"/>
              </a:ext>
            </a:extLst>
          </p:cNvPr>
          <p:cNvPicPr>
            <a:picLocks noChangeAspect="1"/>
          </p:cNvPicPr>
          <p:nvPr/>
        </p:nvPicPr>
        <p:blipFill>
          <a:blip r:embed="rId5"/>
          <a:stretch>
            <a:fillRect/>
          </a:stretch>
        </p:blipFill>
        <p:spPr>
          <a:xfrm>
            <a:off x="8625840" y="5010150"/>
            <a:ext cx="2209800" cy="838200"/>
          </a:xfrm>
          <a:prstGeom prst="rect">
            <a:avLst/>
          </a:prstGeom>
        </p:spPr>
      </p:pic>
      <p:sp>
        <p:nvSpPr>
          <p:cNvPr id="4" name="Slide Number Placeholder 3">
            <a:extLst>
              <a:ext uri="{FF2B5EF4-FFF2-40B4-BE49-F238E27FC236}">
                <a16:creationId xmlns:a16="http://schemas.microsoft.com/office/drawing/2014/main" id="{7B1281FB-3BCB-BF4F-AF13-F5634496AF14}"/>
              </a:ext>
            </a:extLst>
          </p:cNvPr>
          <p:cNvSpPr>
            <a:spLocks noGrp="1"/>
          </p:cNvSpPr>
          <p:nvPr>
            <p:ph type="sldNum" sz="quarter" idx="12"/>
          </p:nvPr>
        </p:nvSpPr>
        <p:spPr/>
        <p:txBody>
          <a:bodyPr/>
          <a:lstStyle/>
          <a:p>
            <a:fld id="{F33FCB0E-AFE6-8F4B-B9EB-BD4C96BB7C7B}" type="slidenum">
              <a:rPr lang="en-US" smtClean="0"/>
              <a:t>14</a:t>
            </a:fld>
            <a:endParaRPr lang="en-US"/>
          </a:p>
        </p:txBody>
      </p:sp>
    </p:spTree>
    <p:extLst>
      <p:ext uri="{BB962C8B-B14F-4D97-AF65-F5344CB8AC3E}">
        <p14:creationId xmlns:p14="http://schemas.microsoft.com/office/powerpoint/2010/main" val="2630590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5.2 Terminal Voltages and Currents – </a:t>
            </a:r>
            <a:br>
              <a:rPr lang="en-US" dirty="0"/>
            </a:br>
            <a:r>
              <a:rPr lang="en-US" dirty="0"/>
              <a:t>Real and Ideal Op Amp</a:t>
            </a:r>
          </a:p>
        </p:txBody>
      </p:sp>
      <p:pic>
        <p:nvPicPr>
          <p:cNvPr id="7" name="Picture 2" descr="A drawing shows an op amp in a circuit, highlighting five voltage variables with their reference polarities for the five terminals.&#10;The drawing shows the op amp device connected to a circuit which has two supply voltages and a common node. The positive supply voltage (V sub CC) is connected at one end to the V plus node of the op amp and at the other end to the common node. The negative supply voltage (minus V sub CC) is connected at one end to the V minus node and at the other end to the common node. &#10;&#10;Three voltages are marked for the remaining three terminals of the op amp against the common node as follows:&#10;Inverting input terminal: v sub p&#10;Noninverting input terminal: v sub n&#10;Output terminal: v sub o&#10;">
            <a:extLst>
              <a:ext uri="{FF2B5EF4-FFF2-40B4-BE49-F238E27FC236}">
                <a16:creationId xmlns:a16="http://schemas.microsoft.com/office/drawing/2014/main" id="{ACC39B9B-9791-9C4F-87B6-C91DA05200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4740" y="1849546"/>
            <a:ext cx="4618673" cy="2792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8DA66B6-2DF2-D545-B754-9C93208E0D4D}"/>
                  </a:ext>
                </a:extLst>
              </p:cNvPr>
              <p:cNvSpPr txBox="1"/>
              <p:nvPr/>
            </p:nvSpPr>
            <p:spPr>
              <a:xfrm>
                <a:off x="2652610" y="4727490"/>
                <a:ext cx="5908460" cy="859531"/>
              </a:xfrm>
              <a:prstGeom prst="rect">
                <a:avLst/>
              </a:prstGeom>
              <a:noFill/>
              <a:ln>
                <a:solidFill>
                  <a:schemeClr val="accent1">
                    <a:shade val="50000"/>
                  </a:schemeClr>
                </a:solidFill>
              </a:ln>
            </p:spPr>
            <p:txBody>
              <a:bodyPr wrap="square" rtlCol="0">
                <a:spAutoFit/>
              </a:bodyPr>
              <a:lstStyle/>
              <a:p>
                <a:r>
                  <a:rPr lang="en-US" sz="2400" dirty="0">
                    <a:solidFill>
                      <a:srgbClr val="0070C0"/>
                    </a:solidFill>
                  </a:rPr>
                  <a:t>Input Voltage Constraint For An Ideal Op Amp</a:t>
                </a:r>
              </a:p>
              <a:p>
                <a:pPr algn="ctr"/>
                <a14:m>
                  <m:oMath xmlns:m="http://schemas.openxmlformats.org/officeDocument/2006/math">
                    <m:sSub>
                      <m:sSubPr>
                        <m:ctrlPr>
                          <a:rPr lang="pt"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𝑣</m:t>
                        </m:r>
                      </m:e>
                      <m:sub>
                        <m:r>
                          <a:rPr lang="en-US" sz="2400" i="1">
                            <a:solidFill>
                              <a:srgbClr val="0070C0"/>
                            </a:solidFill>
                            <a:latin typeface="Cambria Math" panose="02040503050406030204" pitchFamily="18" charset="0"/>
                          </a:rPr>
                          <m:t>𝑝</m:t>
                        </m:r>
                      </m:sub>
                    </m:sSub>
                    <m:r>
                      <a:rPr lang="en-US" sz="2400" b="0" i="0" smtClean="0">
                        <a:solidFill>
                          <a:srgbClr val="0070C0"/>
                        </a:solidFill>
                        <a:latin typeface="Cambria Math" panose="02040503050406030204" pitchFamily="18" charset="0"/>
                      </a:rPr>
                      <m:t>=</m:t>
                    </m:r>
                  </m:oMath>
                </a14:m>
                <a:r>
                  <a:rPr lang="pt" sz="2400" dirty="0">
                    <a:solidFill>
                      <a:srgbClr val="0070C0"/>
                    </a:solidFill>
                  </a:rPr>
                  <a:t>  </a:t>
                </a:r>
                <a14:m>
                  <m:oMath xmlns:m="http://schemas.openxmlformats.org/officeDocument/2006/math">
                    <m:sSub>
                      <m:sSubPr>
                        <m:ctrlPr>
                          <a:rPr lang="pt"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𝑣</m:t>
                        </m:r>
                      </m:e>
                      <m:sub>
                        <m:r>
                          <a:rPr lang="en-US" sz="2400" i="1">
                            <a:solidFill>
                              <a:srgbClr val="0070C0"/>
                            </a:solidFill>
                            <a:latin typeface="Cambria Math" panose="02040503050406030204" pitchFamily="18" charset="0"/>
                          </a:rPr>
                          <m:t>𝑛</m:t>
                        </m:r>
                      </m:sub>
                    </m:sSub>
                  </m:oMath>
                </a14:m>
                <a:endParaRPr lang="en-US" sz="2400" dirty="0">
                  <a:solidFill>
                    <a:srgbClr val="0070C0"/>
                  </a:solidFill>
                </a:endParaRPr>
              </a:p>
            </p:txBody>
          </p:sp>
        </mc:Choice>
        <mc:Fallback xmlns="">
          <p:sp>
            <p:nvSpPr>
              <p:cNvPr id="9" name="TextBox 8">
                <a:extLst>
                  <a:ext uri="{FF2B5EF4-FFF2-40B4-BE49-F238E27FC236}">
                    <a16:creationId xmlns:a16="http://schemas.microsoft.com/office/drawing/2014/main" id="{88DA66B6-2DF2-D545-B754-9C93208E0D4D}"/>
                  </a:ext>
                </a:extLst>
              </p:cNvPr>
              <p:cNvSpPr txBox="1">
                <a:spLocks noRot="1" noChangeAspect="1" noMove="1" noResize="1" noEditPoints="1" noAdjustHandles="1" noChangeArrowheads="1" noChangeShapeType="1" noTextEdit="1"/>
              </p:cNvSpPr>
              <p:nvPr/>
            </p:nvSpPr>
            <p:spPr>
              <a:xfrm>
                <a:off x="2652610" y="4727490"/>
                <a:ext cx="5908460" cy="859531"/>
              </a:xfrm>
              <a:prstGeom prst="rect">
                <a:avLst/>
              </a:prstGeom>
              <a:blipFill>
                <a:blip r:embed="rId3"/>
                <a:stretch>
                  <a:fillRect l="-1499" t="-5797" b="-1449"/>
                </a:stretch>
              </a:blipFill>
              <a:ln>
                <a:solidFill>
                  <a:schemeClr val="accent1">
                    <a:shade val="50000"/>
                  </a:schemeClr>
                </a:solidFill>
              </a:ln>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0CA0CB38-F2BB-604D-A438-461B246583FA}"/>
              </a:ext>
            </a:extLst>
          </p:cNvPr>
          <p:cNvCxnSpPr/>
          <p:nvPr/>
        </p:nvCxnSpPr>
        <p:spPr>
          <a:xfrm>
            <a:off x="4549140" y="2274570"/>
            <a:ext cx="4914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8AD0401-0C06-CE44-BEDE-3228C1F774B2}"/>
              </a:ext>
            </a:extLst>
          </p:cNvPr>
          <p:cNvCxnSpPr/>
          <p:nvPr/>
        </p:nvCxnSpPr>
        <p:spPr>
          <a:xfrm>
            <a:off x="4552950" y="2678430"/>
            <a:ext cx="4914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51B19B1-B156-054D-8F77-530865DFC6B7}"/>
                  </a:ext>
                </a:extLst>
              </p:cNvPr>
              <p:cNvSpPr/>
              <p:nvPr/>
            </p:nvSpPr>
            <p:spPr>
              <a:xfrm>
                <a:off x="4445443" y="1919176"/>
                <a:ext cx="428707"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𝑖</m:t>
                          </m:r>
                        </m:e>
                        <m:sub>
                          <m:r>
                            <a:rPr lang="en-US" i="1">
                              <a:solidFill>
                                <a:srgbClr val="0070C0"/>
                              </a:solidFill>
                              <a:latin typeface="Cambria Math" panose="02040503050406030204" pitchFamily="18" charset="0"/>
                            </a:rPr>
                            <m:t>𝑝</m:t>
                          </m:r>
                        </m:sub>
                      </m:sSub>
                    </m:oMath>
                  </m:oMathPara>
                </a14:m>
                <a:endParaRPr lang="en-US" dirty="0"/>
              </a:p>
            </p:txBody>
          </p:sp>
        </mc:Choice>
        <mc:Fallback xmlns="">
          <p:sp>
            <p:nvSpPr>
              <p:cNvPr id="12" name="Rectangle 11">
                <a:extLst>
                  <a:ext uri="{FF2B5EF4-FFF2-40B4-BE49-F238E27FC236}">
                    <a16:creationId xmlns:a16="http://schemas.microsoft.com/office/drawing/2014/main" id="{251B19B1-B156-054D-8F77-530865DFC6B7}"/>
                  </a:ext>
                </a:extLst>
              </p:cNvPr>
              <p:cNvSpPr>
                <a:spLocks noRot="1" noChangeAspect="1" noMove="1" noResize="1" noEditPoints="1" noAdjustHandles="1" noChangeArrowheads="1" noChangeShapeType="1" noTextEdit="1"/>
              </p:cNvSpPr>
              <p:nvPr/>
            </p:nvSpPr>
            <p:spPr>
              <a:xfrm>
                <a:off x="4445443" y="1919176"/>
                <a:ext cx="428707" cy="390748"/>
              </a:xfrm>
              <a:prstGeom prst="rect">
                <a:avLst/>
              </a:prstGeom>
              <a:blipFill>
                <a:blip r:embed="rId4"/>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5C14740D-19F4-B041-9B29-7CD2FF16E7D8}"/>
                  </a:ext>
                </a:extLst>
              </p:cNvPr>
              <p:cNvSpPr/>
              <p:nvPr/>
            </p:nvSpPr>
            <p:spPr>
              <a:xfrm>
                <a:off x="4437823" y="2345896"/>
                <a:ext cx="4327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𝑖</m:t>
                          </m:r>
                        </m:e>
                        <m:sub>
                          <m:r>
                            <a:rPr lang="en-US" b="0" i="1" smtClean="0">
                              <a:solidFill>
                                <a:srgbClr val="0070C0"/>
                              </a:solidFill>
                              <a:latin typeface="Cambria Math" panose="02040503050406030204" pitchFamily="18" charset="0"/>
                            </a:rPr>
                            <m:t>𝑛</m:t>
                          </m:r>
                        </m:sub>
                      </m:sSub>
                    </m:oMath>
                  </m:oMathPara>
                </a14:m>
                <a:endParaRPr lang="en-US" dirty="0"/>
              </a:p>
            </p:txBody>
          </p:sp>
        </mc:Choice>
        <mc:Fallback xmlns="">
          <p:sp>
            <p:nvSpPr>
              <p:cNvPr id="13" name="Rectangle 12">
                <a:extLst>
                  <a:ext uri="{FF2B5EF4-FFF2-40B4-BE49-F238E27FC236}">
                    <a16:creationId xmlns:a16="http://schemas.microsoft.com/office/drawing/2014/main" id="{5C14740D-19F4-B041-9B29-7CD2FF16E7D8}"/>
                  </a:ext>
                </a:extLst>
              </p:cNvPr>
              <p:cNvSpPr>
                <a:spLocks noRot="1" noChangeAspect="1" noMove="1" noResize="1" noEditPoints="1" noAdjustHandles="1" noChangeArrowheads="1" noChangeShapeType="1" noTextEdit="1"/>
              </p:cNvSpPr>
              <p:nvPr/>
            </p:nvSpPr>
            <p:spPr>
              <a:xfrm>
                <a:off x="4437823" y="2345896"/>
                <a:ext cx="43274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B2BEC3-BB85-C24F-8232-50FD787A75BE}"/>
                  </a:ext>
                </a:extLst>
              </p:cNvPr>
              <p:cNvSpPr txBox="1"/>
              <p:nvPr/>
            </p:nvSpPr>
            <p:spPr>
              <a:xfrm>
                <a:off x="2667850" y="5748570"/>
                <a:ext cx="5893220" cy="859531"/>
              </a:xfrm>
              <a:prstGeom prst="rect">
                <a:avLst/>
              </a:prstGeom>
              <a:noFill/>
              <a:ln>
                <a:solidFill>
                  <a:schemeClr val="accent1">
                    <a:shade val="50000"/>
                  </a:schemeClr>
                </a:solidFill>
              </a:ln>
            </p:spPr>
            <p:txBody>
              <a:bodyPr wrap="square" rtlCol="0">
                <a:spAutoFit/>
              </a:bodyPr>
              <a:lstStyle/>
              <a:p>
                <a:r>
                  <a:rPr lang="en-US" sz="2400" dirty="0">
                    <a:solidFill>
                      <a:srgbClr val="0070C0"/>
                    </a:solidFill>
                  </a:rPr>
                  <a:t>Input Current Constraint For An Ideal Op Amp</a:t>
                </a:r>
              </a:p>
              <a:p>
                <a:pPr algn="ctr"/>
                <a14:m>
                  <m:oMath xmlns:m="http://schemas.openxmlformats.org/officeDocument/2006/math">
                    <m:sSub>
                      <m:sSubPr>
                        <m:ctrlPr>
                          <a:rPr lang="pt"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𝑖</m:t>
                        </m:r>
                      </m:e>
                      <m:sub>
                        <m:r>
                          <a:rPr lang="en-US" sz="2400" i="1">
                            <a:solidFill>
                              <a:srgbClr val="0070C0"/>
                            </a:solidFill>
                            <a:latin typeface="Cambria Math" panose="02040503050406030204" pitchFamily="18" charset="0"/>
                          </a:rPr>
                          <m:t>𝑝</m:t>
                        </m:r>
                      </m:sub>
                    </m:sSub>
                    <m:r>
                      <a:rPr lang="en-US" sz="2400" b="0" i="0" smtClean="0">
                        <a:solidFill>
                          <a:srgbClr val="0070C0"/>
                        </a:solidFill>
                        <a:latin typeface="Cambria Math" panose="02040503050406030204" pitchFamily="18" charset="0"/>
                      </a:rPr>
                      <m:t>=</m:t>
                    </m:r>
                  </m:oMath>
                </a14:m>
                <a:r>
                  <a:rPr lang="pt" sz="2400" dirty="0">
                    <a:solidFill>
                      <a:srgbClr val="0070C0"/>
                    </a:solidFill>
                  </a:rPr>
                  <a:t>  </a:t>
                </a:r>
                <a14:m>
                  <m:oMath xmlns:m="http://schemas.openxmlformats.org/officeDocument/2006/math">
                    <m:sSub>
                      <m:sSubPr>
                        <m:ctrlPr>
                          <a:rPr lang="pt"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𝑖</m:t>
                        </m:r>
                      </m:e>
                      <m:sub>
                        <m:r>
                          <a:rPr lang="en-US" sz="2400" i="1">
                            <a:solidFill>
                              <a:srgbClr val="0070C0"/>
                            </a:solidFill>
                            <a:latin typeface="Cambria Math" panose="02040503050406030204" pitchFamily="18" charset="0"/>
                          </a:rPr>
                          <m:t>𝑛</m:t>
                        </m:r>
                      </m:sub>
                    </m:sSub>
                  </m:oMath>
                </a14:m>
                <a:r>
                  <a:rPr lang="en-US" sz="2400" dirty="0">
                    <a:solidFill>
                      <a:srgbClr val="0070C0"/>
                    </a:solidFill>
                  </a:rPr>
                  <a:t> </a:t>
                </a:r>
                <a14:m>
                  <m:oMath xmlns:m="http://schemas.openxmlformats.org/officeDocument/2006/math">
                    <m:r>
                      <a:rPr lang="en-US" sz="2400">
                        <a:solidFill>
                          <a:srgbClr val="0070C0"/>
                        </a:solidFill>
                        <a:latin typeface="Cambria Math" panose="02040503050406030204" pitchFamily="18" charset="0"/>
                      </a:rPr>
                      <m:t>=</m:t>
                    </m:r>
                    <m:r>
                      <a:rPr lang="en-US" sz="2400" b="0" i="0" smtClean="0">
                        <a:solidFill>
                          <a:srgbClr val="0070C0"/>
                        </a:solidFill>
                        <a:latin typeface="Cambria Math" panose="02040503050406030204" pitchFamily="18" charset="0"/>
                      </a:rPr>
                      <m:t>0</m:t>
                    </m:r>
                  </m:oMath>
                </a14:m>
                <a:endParaRPr lang="en-US" sz="2400" dirty="0">
                  <a:solidFill>
                    <a:srgbClr val="0070C0"/>
                  </a:solidFill>
                </a:endParaRPr>
              </a:p>
            </p:txBody>
          </p:sp>
        </mc:Choice>
        <mc:Fallback xmlns="">
          <p:sp>
            <p:nvSpPr>
              <p:cNvPr id="14" name="TextBox 13">
                <a:extLst>
                  <a:ext uri="{FF2B5EF4-FFF2-40B4-BE49-F238E27FC236}">
                    <a16:creationId xmlns:a16="http://schemas.microsoft.com/office/drawing/2014/main" id="{FEB2BEC3-BB85-C24F-8232-50FD787A75BE}"/>
                  </a:ext>
                </a:extLst>
              </p:cNvPr>
              <p:cNvSpPr txBox="1">
                <a:spLocks noRot="1" noChangeAspect="1" noMove="1" noResize="1" noEditPoints="1" noAdjustHandles="1" noChangeArrowheads="1" noChangeShapeType="1" noTextEdit="1"/>
              </p:cNvSpPr>
              <p:nvPr/>
            </p:nvSpPr>
            <p:spPr>
              <a:xfrm>
                <a:off x="2667850" y="5748570"/>
                <a:ext cx="5893220" cy="859531"/>
              </a:xfrm>
              <a:prstGeom prst="rect">
                <a:avLst/>
              </a:prstGeom>
              <a:blipFill>
                <a:blip r:embed="rId6"/>
                <a:stretch>
                  <a:fillRect l="-1502" t="-5797" b="-1449"/>
                </a:stretch>
              </a:blipFill>
              <a:ln>
                <a:solidFill>
                  <a:schemeClr val="accent1">
                    <a:shade val="50000"/>
                  </a:schemeClr>
                </a:solidFill>
              </a:ln>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D86A67D-DC81-504A-9F67-09960F46899B}"/>
              </a:ext>
            </a:extLst>
          </p:cNvPr>
          <p:cNvSpPr>
            <a:spLocks noGrp="1"/>
          </p:cNvSpPr>
          <p:nvPr>
            <p:ph type="sldNum" sz="quarter" idx="12"/>
          </p:nvPr>
        </p:nvSpPr>
        <p:spPr/>
        <p:txBody>
          <a:bodyPr/>
          <a:lstStyle/>
          <a:p>
            <a:fld id="{F33FCB0E-AFE6-8F4B-B9EB-BD4C96BB7C7B}" type="slidenum">
              <a:rPr lang="en-US" smtClean="0"/>
              <a:t>15</a:t>
            </a:fld>
            <a:endParaRPr lang="en-US"/>
          </a:p>
        </p:txBody>
      </p:sp>
    </p:spTree>
    <p:extLst>
      <p:ext uri="{BB962C8B-B14F-4D97-AF65-F5344CB8AC3E}">
        <p14:creationId xmlns:p14="http://schemas.microsoft.com/office/powerpoint/2010/main" val="2903126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5.2 Terminal Voltages and Currents – </a:t>
            </a:r>
            <a:br>
              <a:rPr lang="en-US" dirty="0"/>
            </a:br>
            <a:r>
              <a:rPr lang="en-US" dirty="0"/>
              <a:t>Feedback</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38B45A6-83A6-9944-8E7B-CCAAD5FAAA7D}"/>
                  </a:ext>
                </a:extLst>
              </p:cNvPr>
              <p:cNvSpPr/>
              <p:nvPr/>
            </p:nvSpPr>
            <p:spPr>
              <a:xfrm>
                <a:off x="861060" y="1939975"/>
                <a:ext cx="8637270" cy="4244175"/>
              </a:xfrm>
              <a:prstGeom prst="rect">
                <a:avLst/>
              </a:prstGeom>
            </p:spPr>
            <p:txBody>
              <a:bodyPr wrap="square">
                <a:spAutoFit/>
              </a:bodyPr>
              <a:lstStyle/>
              <a:p>
                <a:r>
                  <a:rPr lang="en-US" sz="2400" dirty="0"/>
                  <a:t>The </a:t>
                </a:r>
                <a:r>
                  <a:rPr lang="en-US" sz="2400" b="1" dirty="0"/>
                  <a:t>Open Loop Gain</a:t>
                </a:r>
                <a:r>
                  <a:rPr lang="en-US" sz="2400" dirty="0"/>
                  <a:t>, (</a:t>
                </a:r>
                <a:r>
                  <a:rPr lang="en-US" sz="2400" i="1" dirty="0">
                    <a:solidFill>
                      <a:srgbClr val="0070C0"/>
                    </a:solidFill>
                  </a:rPr>
                  <a:t>A</a:t>
                </a:r>
                <a:r>
                  <a:rPr lang="en-US" sz="2400" i="1" baseline="-25000" dirty="0">
                    <a:solidFill>
                      <a:srgbClr val="0070C0"/>
                    </a:solidFill>
                  </a:rPr>
                  <a:t>OL</a:t>
                </a:r>
                <a:r>
                  <a:rPr lang="en-US" sz="2400" dirty="0"/>
                  <a:t>) of an operational amplifier can be very high, as much as 1,000,000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t>).</a:t>
                </a:r>
              </a:p>
              <a:p>
                <a:endParaRPr lang="en-US" sz="2400" dirty="0"/>
              </a:p>
              <a:p>
                <a:pPr algn="ctr"/>
                <a:r>
                  <a:rPr lang="en-US" sz="2400" dirty="0">
                    <a:solidFill>
                      <a:srgbClr val="FF0000"/>
                    </a:solidFill>
                  </a:rPr>
                  <a:t>Very High gain is not very useful!</a:t>
                </a:r>
              </a:p>
              <a:p>
                <a:endParaRPr lang="en-US" sz="2400" dirty="0"/>
              </a:p>
              <a:p>
                <a:pPr marL="285750" indent="-285750">
                  <a:buFont typeface="Arial" panose="020B0604020202020204" pitchFamily="34" charset="0"/>
                  <a:buChar char="•"/>
                </a:pPr>
                <a:r>
                  <a:rPr lang="en-US" sz="2400" dirty="0"/>
                  <a:t>the smallest of input voltage, just a few micro-volts, (</a:t>
                </a:r>
                <a:r>
                  <a:rPr lang="en-US" sz="2400" dirty="0" err="1"/>
                  <a:t>μV</a:t>
                </a:r>
                <a:r>
                  <a:rPr lang="en-US" sz="2400" dirty="0"/>
                  <a:t>) will </a:t>
                </a:r>
              </a:p>
              <a:p>
                <a:r>
                  <a:rPr lang="en-US" sz="2400" dirty="0"/>
                  <a:t>      cause the output voltage to saturate</a:t>
                </a:r>
              </a:p>
              <a:p>
                <a:pPr marL="285750" indent="-285750">
                  <a:buFont typeface="Arial" panose="020B0604020202020204" pitchFamily="34" charset="0"/>
                  <a:buChar char="•"/>
                </a:pPr>
                <a:r>
                  <a:rPr lang="en-US" sz="2400" dirty="0"/>
                  <a:t>The magnitude of </a:t>
                </a:r>
                <a:r>
                  <a:rPr lang="en-US" sz="2400" i="1" dirty="0"/>
                  <a:t>A</a:t>
                </a:r>
                <a:r>
                  <a:rPr lang="en-US" sz="2400" baseline="-25000" dirty="0"/>
                  <a:t>OL</a:t>
                </a:r>
                <a:r>
                  <a:rPr lang="en-US" sz="2400" dirty="0"/>
                  <a:t> is not well controlled by the manufacturing process  (Example - LMC660: </a:t>
                </a:r>
                <a:r>
                  <a:rPr lang="en-US" sz="2400" i="1" dirty="0"/>
                  <a:t>A</a:t>
                </a:r>
                <a:r>
                  <a:rPr lang="en-US" sz="2400" baseline="-25000" dirty="0"/>
                  <a:t>OL </a:t>
                </a:r>
                <a:r>
                  <a:rPr lang="en-US" sz="2400" dirty="0"/>
                  <a:t>ranges from 40,000 to 990,000!!)</a:t>
                </a:r>
              </a:p>
              <a:p>
                <a:pPr marL="285750" indent="-285750">
                  <a:buFont typeface="Arial" panose="020B0604020202020204" pitchFamily="34" charset="0"/>
                  <a:buChar char="•"/>
                </a:pPr>
                <a:r>
                  <a:rPr lang="en-US" sz="2400" dirty="0"/>
                  <a:t>Temperature &amp; resistor tolerances can make circuits unpredictable</a:t>
                </a:r>
              </a:p>
            </p:txBody>
          </p:sp>
        </mc:Choice>
        <mc:Fallback xmlns="">
          <p:sp>
            <p:nvSpPr>
              <p:cNvPr id="3" name="Rectangle 2">
                <a:extLst>
                  <a:ext uri="{FF2B5EF4-FFF2-40B4-BE49-F238E27FC236}">
                    <a16:creationId xmlns:a16="http://schemas.microsoft.com/office/drawing/2014/main" id="{038B45A6-83A6-9944-8E7B-CCAAD5FAAA7D}"/>
                  </a:ext>
                </a:extLst>
              </p:cNvPr>
              <p:cNvSpPr>
                <a:spLocks noRot="1" noChangeAspect="1" noMove="1" noResize="1" noEditPoints="1" noAdjustHandles="1" noChangeArrowheads="1" noChangeShapeType="1" noTextEdit="1"/>
              </p:cNvSpPr>
              <p:nvPr/>
            </p:nvSpPr>
            <p:spPr>
              <a:xfrm>
                <a:off x="861060" y="1939975"/>
                <a:ext cx="8637270" cy="4244175"/>
              </a:xfrm>
              <a:prstGeom prst="rect">
                <a:avLst/>
              </a:prstGeom>
              <a:blipFill>
                <a:blip r:embed="rId2"/>
                <a:stretch>
                  <a:fillRect l="-1028" t="-1194" r="-73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CD9F815-AE17-3545-8A98-4A15077226BE}"/>
              </a:ext>
            </a:extLst>
          </p:cNvPr>
          <p:cNvSpPr>
            <a:spLocks noGrp="1"/>
          </p:cNvSpPr>
          <p:nvPr>
            <p:ph type="sldNum" sz="quarter" idx="12"/>
          </p:nvPr>
        </p:nvSpPr>
        <p:spPr/>
        <p:txBody>
          <a:bodyPr/>
          <a:lstStyle/>
          <a:p>
            <a:fld id="{F33FCB0E-AFE6-8F4B-B9EB-BD4C96BB7C7B}" type="slidenum">
              <a:rPr lang="en-US" smtClean="0"/>
              <a:t>16</a:t>
            </a:fld>
            <a:endParaRPr lang="en-US"/>
          </a:p>
        </p:txBody>
      </p:sp>
    </p:spTree>
    <p:extLst>
      <p:ext uri="{BB962C8B-B14F-4D97-AF65-F5344CB8AC3E}">
        <p14:creationId xmlns:p14="http://schemas.microsoft.com/office/powerpoint/2010/main" val="3906987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5.2 Terminal Voltages and Currents – </a:t>
            </a:r>
            <a:br>
              <a:rPr lang="en-US" dirty="0"/>
            </a:br>
            <a:r>
              <a:rPr lang="en-US" dirty="0"/>
              <a:t>Feedback</a:t>
            </a:r>
          </a:p>
        </p:txBody>
      </p:sp>
      <p:sp>
        <p:nvSpPr>
          <p:cNvPr id="5" name="Rectangle 4">
            <a:extLst>
              <a:ext uri="{FF2B5EF4-FFF2-40B4-BE49-F238E27FC236}">
                <a16:creationId xmlns:a16="http://schemas.microsoft.com/office/drawing/2014/main" id="{90979829-A7B3-1240-816D-2D31AF89C5ED}"/>
              </a:ext>
            </a:extLst>
          </p:cNvPr>
          <p:cNvSpPr/>
          <p:nvPr/>
        </p:nvSpPr>
        <p:spPr>
          <a:xfrm>
            <a:off x="861060" y="2168039"/>
            <a:ext cx="6096000" cy="2677656"/>
          </a:xfrm>
          <a:prstGeom prst="rect">
            <a:avLst/>
          </a:prstGeom>
        </p:spPr>
        <p:txBody>
          <a:bodyPr>
            <a:spAutoFit/>
          </a:bodyPr>
          <a:lstStyle/>
          <a:p>
            <a:r>
              <a:rPr lang="en-US" sz="2400" dirty="0">
                <a:solidFill>
                  <a:srgbClr val="242729"/>
                </a:solidFill>
              </a:rPr>
              <a:t>So, we need some way of controlling the gain. That is what the feedback resistors do</a:t>
            </a:r>
          </a:p>
          <a:p>
            <a:endParaRPr lang="en-US" sz="2400" dirty="0">
              <a:solidFill>
                <a:srgbClr val="242729"/>
              </a:solidFill>
            </a:endParaRPr>
          </a:p>
          <a:p>
            <a:r>
              <a:rPr lang="en-US" sz="2400" i="1" u="sng" dirty="0">
                <a:solidFill>
                  <a:srgbClr val="FF0000"/>
                </a:solidFill>
              </a:rPr>
              <a:t>Feedback</a:t>
            </a:r>
            <a:r>
              <a:rPr lang="en-US" sz="2400" i="1" dirty="0">
                <a:solidFill>
                  <a:srgbClr val="FF0000"/>
                </a:solidFill>
              </a:rPr>
              <a:t>: applying a portion of the output voltage to the input</a:t>
            </a:r>
          </a:p>
          <a:p>
            <a:r>
              <a:rPr lang="en-US" sz="2400" i="1" dirty="0">
                <a:solidFill>
                  <a:srgbClr val="FF0000"/>
                </a:solidFill>
              </a:rPr>
              <a:t> </a:t>
            </a:r>
          </a:p>
          <a:p>
            <a:r>
              <a:rPr lang="en-US" sz="2400" i="1" dirty="0">
                <a:solidFill>
                  <a:srgbClr val="FF0000"/>
                </a:solidFill>
              </a:rPr>
              <a:t>Feedback can be either positive or negative</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0422B7D-67ED-1549-BE98-F31725CACFCA}"/>
                  </a:ext>
                </a:extLst>
              </p:cNvPr>
              <p:cNvSpPr/>
              <p:nvPr/>
            </p:nvSpPr>
            <p:spPr>
              <a:xfrm>
                <a:off x="861060" y="5237530"/>
                <a:ext cx="6096000" cy="1200329"/>
              </a:xfrm>
              <a:prstGeom prst="rect">
                <a:avLst/>
              </a:prstGeom>
            </p:spPr>
            <p:txBody>
              <a:bodyPr>
                <a:spAutoFit/>
              </a:bodyPr>
              <a:lstStyle/>
              <a:p>
                <a:r>
                  <a:rPr lang="en-US" sz="2400" dirty="0">
                    <a:solidFill>
                      <a:srgbClr val="222222"/>
                    </a:solidFill>
                  </a:rPr>
                  <a:t>With feedback, the circuit's overall ‘closed-loop gain’ (</a:t>
                </a:r>
                <a14:m>
                  <m:oMath xmlns:m="http://schemas.openxmlformats.org/officeDocument/2006/math">
                    <m:sSub>
                      <m:sSubPr>
                        <m:ctrlPr>
                          <a:rPr lang="pt"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𝐴</m:t>
                        </m:r>
                      </m:e>
                      <m:sub>
                        <m:r>
                          <a:rPr lang="en-US" sz="2400" i="1">
                            <a:solidFill>
                              <a:srgbClr val="0070C0"/>
                            </a:solidFill>
                            <a:latin typeface="Cambria Math" panose="02040503050406030204" pitchFamily="18" charset="0"/>
                          </a:rPr>
                          <m:t>𝐶𝐿</m:t>
                        </m:r>
                      </m:sub>
                    </m:sSub>
                  </m:oMath>
                </a14:m>
                <a:r>
                  <a:rPr lang="en-US" sz="2400" dirty="0">
                    <a:solidFill>
                      <a:srgbClr val="222222"/>
                    </a:solidFill>
                  </a:rPr>
                  <a:t>) becomes determined </a:t>
                </a:r>
                <a:r>
                  <a:rPr lang="en-US" sz="2400" b="1" dirty="0">
                    <a:solidFill>
                      <a:srgbClr val="222222"/>
                    </a:solidFill>
                  </a:rPr>
                  <a:t>mostly by the feedback network</a:t>
                </a:r>
                <a:endParaRPr lang="en-US" sz="2400" b="1" dirty="0"/>
              </a:p>
            </p:txBody>
          </p:sp>
        </mc:Choice>
        <mc:Fallback xmlns="">
          <p:sp>
            <p:nvSpPr>
              <p:cNvPr id="6" name="Rectangle 5">
                <a:extLst>
                  <a:ext uri="{FF2B5EF4-FFF2-40B4-BE49-F238E27FC236}">
                    <a16:creationId xmlns:a16="http://schemas.microsoft.com/office/drawing/2014/main" id="{20422B7D-67ED-1549-BE98-F31725CACFCA}"/>
                  </a:ext>
                </a:extLst>
              </p:cNvPr>
              <p:cNvSpPr>
                <a:spLocks noRot="1" noChangeAspect="1" noMove="1" noResize="1" noEditPoints="1" noAdjustHandles="1" noChangeArrowheads="1" noChangeShapeType="1" noTextEdit="1"/>
              </p:cNvSpPr>
              <p:nvPr/>
            </p:nvSpPr>
            <p:spPr>
              <a:xfrm>
                <a:off x="861060" y="5237530"/>
                <a:ext cx="6096000" cy="1200329"/>
              </a:xfrm>
              <a:prstGeom prst="rect">
                <a:avLst/>
              </a:prstGeom>
              <a:blipFill>
                <a:blip r:embed="rId2"/>
                <a:stretch>
                  <a:fillRect l="-1455" t="-3125" r="-1247" b="-937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A6C4FEA-C546-2A44-A9EE-E9C2F34BD4D6}"/>
              </a:ext>
            </a:extLst>
          </p:cNvPr>
          <p:cNvPicPr>
            <a:picLocks noChangeAspect="1"/>
          </p:cNvPicPr>
          <p:nvPr/>
        </p:nvPicPr>
        <p:blipFill>
          <a:blip r:embed="rId3"/>
          <a:stretch>
            <a:fillRect/>
          </a:stretch>
        </p:blipFill>
        <p:spPr>
          <a:xfrm>
            <a:off x="6789420" y="2067559"/>
            <a:ext cx="5303520" cy="2374500"/>
          </a:xfrm>
          <a:prstGeom prst="rect">
            <a:avLst/>
          </a:prstGeom>
        </p:spPr>
      </p:pic>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1EE941F7-B2AE-9342-8488-9C7712B34105}"/>
                  </a:ext>
                </a:extLst>
              </p:cNvPr>
              <p:cNvSpPr/>
              <p:nvPr/>
            </p:nvSpPr>
            <p:spPr>
              <a:xfrm>
                <a:off x="7806690" y="4657190"/>
                <a:ext cx="3120390" cy="737061"/>
              </a:xfrm>
              <a:prstGeom prst="rect">
                <a:avLst/>
              </a:prstGeom>
            </p:spPr>
            <p:txBody>
              <a:bodyPr wrap="square">
                <a:spAutoFit/>
              </a:bodyPr>
              <a:lstStyle/>
              <a:p>
                <a14:m>
                  <m:oMath xmlns:m="http://schemas.openxmlformats.org/officeDocument/2006/math">
                    <m:sSub>
                      <m:sSubPr>
                        <m:ctrlPr>
                          <a:rPr lang="pt" sz="2800" i="1" smtClean="0">
                            <a:solidFill>
                              <a:srgbClr val="0070C0"/>
                            </a:solidFill>
                            <a:latin typeface="Cambria Math" panose="02040503050406030204" pitchFamily="18" charset="0"/>
                          </a:rPr>
                        </m:ctrlPr>
                      </m:sSubPr>
                      <m:e>
                        <m:f>
                          <m:fPr>
                            <m:ctrlPr>
                              <a:rPr lang="en-US" sz="2800" i="1">
                                <a:latin typeface="Cambria Math" panose="02040503050406030204" pitchFamily="18" charset="0"/>
                              </a:rPr>
                            </m:ctrlPr>
                          </m:fPr>
                          <m:num>
                            <m:sSub>
                              <m:sSubPr>
                                <m:ctrlPr>
                                  <a:rPr lang="pt" sz="2800" i="1">
                                    <a:latin typeface="Cambria Math" panose="02040503050406030204" pitchFamily="18" charset="0"/>
                                  </a:rPr>
                                </m:ctrlPr>
                              </m:sSubPr>
                              <m:e>
                                <m:r>
                                  <a:rPr lang="en-US" sz="2800" b="0" i="1" smtClean="0">
                                    <a:latin typeface="Cambria Math" panose="02040503050406030204" pitchFamily="18" charset="0"/>
                                  </a:rPr>
                                  <m:t>𝑣</m:t>
                                </m:r>
                              </m:e>
                              <m:sub>
                                <m:r>
                                  <a:rPr lang="en-US" sz="2800" b="0" i="1" smtClean="0">
                                    <a:latin typeface="Cambria Math" panose="02040503050406030204" pitchFamily="18" charset="0"/>
                                  </a:rPr>
                                  <m:t>𝑜</m:t>
                                </m:r>
                              </m:sub>
                            </m:sSub>
                          </m:num>
                          <m:den>
                            <m:sSub>
                              <m:sSubPr>
                                <m:ctrlPr>
                                  <a:rPr lang="pt" sz="2800" i="1">
                                    <a:latin typeface="Cambria Math" panose="02040503050406030204" pitchFamily="18" charset="0"/>
                                  </a:rPr>
                                </m:ctrlPr>
                              </m:sSubPr>
                              <m:e>
                                <m:r>
                                  <a:rPr lang="en-US" sz="2800" b="0" i="1" smtClean="0">
                                    <a:latin typeface="Cambria Math" panose="02040503050406030204" pitchFamily="18" charset="0"/>
                                  </a:rPr>
                                  <m:t>𝑣</m:t>
                                </m:r>
                              </m:e>
                              <m:sub>
                                <m:r>
                                  <a:rPr lang="en-US" sz="2800" b="0" i="1" smtClean="0">
                                    <a:latin typeface="Cambria Math" panose="02040503050406030204" pitchFamily="18" charset="0"/>
                                  </a:rPr>
                                  <m:t>𝑖</m:t>
                                </m:r>
                              </m:sub>
                            </m:sSub>
                          </m:den>
                        </m:f>
                        <m:r>
                          <a:rPr lang="en-US" sz="2800" b="0" i="1" dirty="0" smtClean="0">
                            <a:latin typeface="Cambria Math" panose="02040503050406030204" pitchFamily="18" charset="0"/>
                          </a:rPr>
                          <m:t>=</m:t>
                        </m:r>
                        <m:r>
                          <a:rPr lang="en-US" sz="2800" b="0" i="1" smtClean="0">
                            <a:solidFill>
                              <a:srgbClr val="0070C0"/>
                            </a:solidFill>
                            <a:latin typeface="Cambria Math" panose="02040503050406030204" pitchFamily="18" charset="0"/>
                          </a:rPr>
                          <m:t>𝐴</m:t>
                        </m:r>
                      </m:e>
                      <m:sub>
                        <m:r>
                          <a:rPr lang="en-US" sz="2800" b="0" i="1" smtClean="0">
                            <a:solidFill>
                              <a:srgbClr val="0070C0"/>
                            </a:solidFill>
                            <a:latin typeface="Cambria Math" panose="02040503050406030204" pitchFamily="18" charset="0"/>
                          </a:rPr>
                          <m:t>𝐶𝐿</m:t>
                        </m:r>
                      </m:sub>
                    </m:sSub>
                  </m:oMath>
                </a14:m>
                <a:r>
                  <a:rPr lang="pt" sz="2800" dirty="0"/>
                  <a:t> = (1 + </a:t>
                </a:r>
                <a14:m>
                  <m:oMath xmlns:m="http://schemas.openxmlformats.org/officeDocument/2006/math">
                    <m:f>
                      <m:fPr>
                        <m:ctrlPr>
                          <a:rPr lang="pt" sz="2800" i="1" dirty="0" smtClean="0">
                            <a:latin typeface="Cambria Math" panose="02040503050406030204" pitchFamily="18" charset="0"/>
                          </a:rPr>
                        </m:ctrlPr>
                      </m:fPr>
                      <m:num>
                        <m:r>
                          <a:rPr lang="en-US" sz="2800" b="0" i="1" dirty="0" smtClean="0">
                            <a:latin typeface="Cambria Math" panose="02040503050406030204" pitchFamily="18" charset="0"/>
                          </a:rPr>
                          <m:t>𝑅</m:t>
                        </m:r>
                        <m:r>
                          <a:rPr lang="en-US" sz="2800" b="0" i="1" dirty="0" smtClean="0">
                            <a:latin typeface="Cambria Math" panose="02040503050406030204" pitchFamily="18" charset="0"/>
                          </a:rPr>
                          <m:t>2</m:t>
                        </m:r>
                      </m:num>
                      <m:den>
                        <m:r>
                          <a:rPr lang="en-US" sz="2800" b="0" i="1" dirty="0" smtClean="0">
                            <a:latin typeface="Cambria Math" panose="02040503050406030204" pitchFamily="18" charset="0"/>
                          </a:rPr>
                          <m:t>𝑅</m:t>
                        </m:r>
                        <m:r>
                          <a:rPr lang="en-US" sz="2800" b="0" i="1" dirty="0" smtClean="0">
                            <a:latin typeface="Cambria Math" panose="02040503050406030204" pitchFamily="18" charset="0"/>
                          </a:rPr>
                          <m:t>1</m:t>
                        </m:r>
                      </m:den>
                    </m:f>
                  </m:oMath>
                </a14:m>
                <a:r>
                  <a:rPr lang="en-US" sz="2800" dirty="0"/>
                  <a:t>)</a:t>
                </a:r>
              </a:p>
            </p:txBody>
          </p:sp>
        </mc:Choice>
        <mc:Fallback xmlns="">
          <p:sp>
            <p:nvSpPr>
              <p:cNvPr id="15" name="Rectangle 14">
                <a:extLst>
                  <a:ext uri="{FF2B5EF4-FFF2-40B4-BE49-F238E27FC236}">
                    <a16:creationId xmlns:a16="http://schemas.microsoft.com/office/drawing/2014/main" id="{1EE941F7-B2AE-9342-8488-9C7712B34105}"/>
                  </a:ext>
                </a:extLst>
              </p:cNvPr>
              <p:cNvSpPr>
                <a:spLocks noRot="1" noChangeAspect="1" noMove="1" noResize="1" noEditPoints="1" noAdjustHandles="1" noChangeArrowheads="1" noChangeShapeType="1" noTextEdit="1"/>
              </p:cNvSpPr>
              <p:nvPr/>
            </p:nvSpPr>
            <p:spPr>
              <a:xfrm>
                <a:off x="7806690" y="4657190"/>
                <a:ext cx="3120390" cy="737061"/>
              </a:xfrm>
              <a:prstGeom prst="rect">
                <a:avLst/>
              </a:prstGeom>
              <a:blipFill>
                <a:blip r:embed="rId4"/>
                <a:stretch>
                  <a:fillRect b="-3390"/>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83A398F7-F4A6-5D44-A7EE-CEB186FEFE7A}"/>
              </a:ext>
            </a:extLst>
          </p:cNvPr>
          <p:cNvSpPr>
            <a:spLocks noGrp="1"/>
          </p:cNvSpPr>
          <p:nvPr>
            <p:ph type="sldNum" sz="quarter" idx="12"/>
          </p:nvPr>
        </p:nvSpPr>
        <p:spPr/>
        <p:txBody>
          <a:bodyPr/>
          <a:lstStyle/>
          <a:p>
            <a:fld id="{F33FCB0E-AFE6-8F4B-B9EB-BD4C96BB7C7B}" type="slidenum">
              <a:rPr lang="en-US" smtClean="0"/>
              <a:t>17</a:t>
            </a:fld>
            <a:endParaRPr lang="en-US"/>
          </a:p>
        </p:txBody>
      </p:sp>
    </p:spTree>
    <p:extLst>
      <p:ext uri="{BB962C8B-B14F-4D97-AF65-F5344CB8AC3E}">
        <p14:creationId xmlns:p14="http://schemas.microsoft.com/office/powerpoint/2010/main" val="1609669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normAutofit fontScale="90000"/>
          </a:bodyPr>
          <a:lstStyle/>
          <a:p>
            <a:r>
              <a:rPr lang="en-US" dirty="0"/>
              <a:t>5.2 Terminal Voltages and Currents – </a:t>
            </a:r>
            <a:br>
              <a:rPr lang="en-US" dirty="0"/>
            </a:br>
            <a:r>
              <a:rPr lang="en-US" dirty="0"/>
              <a:t>Steps for Analyzing a circuit with Ideal Op Amp</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EAAD481F-6609-2F4E-84BB-5F20C0CF0282}"/>
                  </a:ext>
                </a:extLst>
              </p:cNvPr>
              <p:cNvSpPr>
                <a:spLocks noGrp="1"/>
              </p:cNvSpPr>
              <p:nvPr>
                <p:ph idx="1"/>
              </p:nvPr>
            </p:nvSpPr>
            <p:spPr>
              <a:xfrm>
                <a:off x="838200" y="2019935"/>
                <a:ext cx="10515600" cy="2837815"/>
              </a:xfrm>
            </p:spPr>
            <p:txBody>
              <a:bodyPr>
                <a:normAutofit/>
              </a:bodyPr>
              <a:lstStyle/>
              <a:p>
                <a:pPr marL="514350" indent="-514350">
                  <a:buFont typeface="+mj-lt"/>
                  <a:buAutoNum type="arabicPeriod"/>
                </a:pPr>
                <a:r>
                  <a:rPr lang="en-US" dirty="0"/>
                  <a:t>Check for a negative Feedback path</a:t>
                </a:r>
              </a:p>
              <a:p>
                <a:pPr marL="514350" indent="-514350">
                  <a:buFont typeface="+mj-lt"/>
                  <a:buAutoNum type="arabicPeriod"/>
                </a:pPr>
                <a:r>
                  <a:rPr lang="en-US" dirty="0"/>
                  <a:t>Write a KCL equation at the inverting (-</a:t>
                </a:r>
                <a:r>
                  <a:rPr lang="en-US" dirty="0" err="1"/>
                  <a:t>ve</a:t>
                </a:r>
                <a:r>
                  <a:rPr lang="en-US" dirty="0"/>
                  <a:t>) input terminal</a:t>
                </a:r>
              </a:p>
              <a:p>
                <a:pPr marL="514350" indent="-514350">
                  <a:buFont typeface="+mj-lt"/>
                  <a:buAutoNum type="arabicPeriod"/>
                </a:pPr>
                <a:r>
                  <a:rPr lang="en-US" dirty="0"/>
                  <a:t>Solve the KCL equation and calculate </a:t>
                </a:r>
                <a14:m>
                  <m:oMath xmlns:m="http://schemas.openxmlformats.org/officeDocument/2006/math">
                    <m:sSub>
                      <m:sSubPr>
                        <m:ctrlPr>
                          <a:rPr lang="pt"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𝑣</m:t>
                        </m:r>
                      </m:e>
                      <m:sub>
                        <m:r>
                          <a:rPr lang="en-US" b="0" i="1" smtClean="0">
                            <a:solidFill>
                              <a:srgbClr val="0070C0"/>
                            </a:solidFill>
                            <a:latin typeface="Cambria Math" panose="02040503050406030204" pitchFamily="18" charset="0"/>
                          </a:rPr>
                          <m:t>𝑜</m:t>
                        </m:r>
                      </m:sub>
                    </m:sSub>
                  </m:oMath>
                </a14:m>
                <a:endParaRPr lang="en-US" dirty="0"/>
              </a:p>
              <a:p>
                <a:pPr marL="514350" indent="-514350">
                  <a:buFont typeface="+mj-lt"/>
                  <a:buAutoNum type="arabicPeriod"/>
                </a:pPr>
                <a:r>
                  <a:rPr lang="en-US" dirty="0"/>
                  <a:t>Check if the op amp is operating in the linear region, or has saturated</a:t>
                </a:r>
              </a:p>
            </p:txBody>
          </p:sp>
        </mc:Choice>
        <mc:Fallback xmlns="">
          <p:sp>
            <p:nvSpPr>
              <p:cNvPr id="15" name="Content Placeholder 2">
                <a:extLst>
                  <a:ext uri="{FF2B5EF4-FFF2-40B4-BE49-F238E27FC236}">
                    <a16:creationId xmlns:a16="http://schemas.microsoft.com/office/drawing/2014/main" id="{EAAD481F-6609-2F4E-84BB-5F20C0CF0282}"/>
                  </a:ext>
                </a:extLst>
              </p:cNvPr>
              <p:cNvSpPr>
                <a:spLocks noGrp="1" noRot="1" noChangeAspect="1" noMove="1" noResize="1" noEditPoints="1" noAdjustHandles="1" noChangeArrowheads="1" noChangeShapeType="1" noTextEdit="1"/>
              </p:cNvSpPr>
              <p:nvPr>
                <p:ph idx="1"/>
              </p:nvPr>
            </p:nvSpPr>
            <p:spPr>
              <a:xfrm>
                <a:off x="838200" y="2019935"/>
                <a:ext cx="10515600" cy="2837815"/>
              </a:xfrm>
              <a:blipFill>
                <a:blip r:embed="rId2"/>
                <a:stretch>
                  <a:fillRect l="-1086" t="-4000"/>
                </a:stretch>
              </a:blipFill>
            </p:spPr>
            <p:txBody>
              <a:bodyPr/>
              <a:lstStyle/>
              <a:p>
                <a:r>
                  <a:rPr lang="en-CN">
                    <a:noFill/>
                  </a:rPr>
                  <a:t> </a:t>
                </a:r>
              </a:p>
            </p:txBody>
          </p:sp>
        </mc:Fallback>
      </mc:AlternateContent>
      <p:sp>
        <p:nvSpPr>
          <p:cNvPr id="3" name="Slide Number Placeholder 2">
            <a:extLst>
              <a:ext uri="{FF2B5EF4-FFF2-40B4-BE49-F238E27FC236}">
                <a16:creationId xmlns:a16="http://schemas.microsoft.com/office/drawing/2014/main" id="{4CB851FD-AEB6-E842-8726-5EB027D92471}"/>
              </a:ext>
            </a:extLst>
          </p:cNvPr>
          <p:cNvSpPr>
            <a:spLocks noGrp="1"/>
          </p:cNvSpPr>
          <p:nvPr>
            <p:ph type="sldNum" sz="quarter" idx="12"/>
          </p:nvPr>
        </p:nvSpPr>
        <p:spPr/>
        <p:txBody>
          <a:bodyPr/>
          <a:lstStyle/>
          <a:p>
            <a:fld id="{F33FCB0E-AFE6-8F4B-B9EB-BD4C96BB7C7B}" type="slidenum">
              <a:rPr lang="en-US" smtClean="0"/>
              <a:t>18</a:t>
            </a:fld>
            <a:endParaRPr lang="en-US"/>
          </a:p>
        </p:txBody>
      </p:sp>
    </p:spTree>
    <p:extLst>
      <p:ext uri="{BB962C8B-B14F-4D97-AF65-F5344CB8AC3E}">
        <p14:creationId xmlns:p14="http://schemas.microsoft.com/office/powerpoint/2010/main" val="3536922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5.2 Terminal Voltages and Currents – </a:t>
            </a:r>
            <a:br>
              <a:rPr lang="en-US" dirty="0"/>
            </a:br>
            <a:r>
              <a:rPr lang="en-US" dirty="0"/>
              <a:t>Example 5.1: Analyzing an </a:t>
            </a:r>
            <a:r>
              <a:rPr lang="en-US" dirty="0" err="1"/>
              <a:t>OpAmp</a:t>
            </a:r>
            <a:r>
              <a:rPr lang="en-US" dirty="0"/>
              <a:t> Circuit</a:t>
            </a:r>
          </a:p>
        </p:txBody>
      </p:sp>
      <p:pic>
        <p:nvPicPr>
          <p:cNvPr id="7" name="Picture 2" descr="A circuit shows an op amp connected to two independent voltage sources and two resistors.&#10;The op amp has a positive supply voltage of 10V and a negative supply voltage of minus 10V. An independent voltage source, v sub a is connected in series with a 25k ohm resistor between the inverting input terminal and the common node. Another independent voltage source, v sub b connects between the non-inverting input terminal and the common node. A 100k ohm resistor is connected between the output terminal and inverting input terminal. The voltage across the output terminal is marked as v sub o.&#10;A current, i sub 25 flows through the 25 ohm series resistor into the inverting input terminal. Another current, i sub 100 flows through the 100k ohm resistor, out of the output terminal.">
            <a:extLst>
              <a:ext uri="{FF2B5EF4-FFF2-40B4-BE49-F238E27FC236}">
                <a16:creationId xmlns:a16="http://schemas.microsoft.com/office/drawing/2014/main" id="{B948CDA1-CB4D-1E48-AE0C-663EE4F9AD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4841" y="2125980"/>
            <a:ext cx="4621160"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C82E5D7-B75F-9343-AA1E-93ABE5658848}"/>
                  </a:ext>
                </a:extLst>
              </p:cNvPr>
              <p:cNvSpPr txBox="1"/>
              <p:nvPr/>
            </p:nvSpPr>
            <p:spPr>
              <a:xfrm>
                <a:off x="701040" y="1943368"/>
                <a:ext cx="5722620" cy="2000548"/>
              </a:xfrm>
              <a:prstGeom prst="rect">
                <a:avLst/>
              </a:prstGeom>
              <a:noFill/>
            </p:spPr>
            <p:txBody>
              <a:bodyPr wrap="square" rtlCol="0">
                <a:spAutoFit/>
              </a:bodyPr>
              <a:lstStyle/>
              <a:p>
                <a:r>
                  <a:rPr lang="en-US" sz="2400" dirty="0">
                    <a:solidFill>
                      <a:srgbClr val="FF0000"/>
                    </a:solidFill>
                  </a:rPr>
                  <a:t>Example 5.1 (page 155):</a:t>
                </a:r>
              </a:p>
              <a:p>
                <a:r>
                  <a:rPr lang="en-US" sz="2000" dirty="0">
                    <a:solidFill>
                      <a:schemeClr val="tx1"/>
                    </a:solidFill>
                  </a:rPr>
                  <a:t>The opamp is ideal. </a:t>
                </a:r>
              </a:p>
              <a:p>
                <a:pPr marL="457200" indent="-457200">
                  <a:buAutoNum type="alphaLcParenR"/>
                </a:pPr>
                <a:r>
                  <a:rPr lang="en-US" sz="2000" dirty="0">
                    <a:solidFill>
                      <a:schemeClr val="tx1"/>
                    </a:solidFill>
                  </a:rPr>
                  <a:t>Calculate </a:t>
                </a:r>
                <a14:m>
                  <m:oMath xmlns:m="http://schemas.openxmlformats.org/officeDocument/2006/math">
                    <m:sSub>
                      <m:sSubPr>
                        <m:ctrlPr>
                          <a:rPr lang="pt"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𝑣</m:t>
                        </m:r>
                      </m:e>
                      <m:sub>
                        <m:r>
                          <a:rPr lang="en-US" sz="2000" i="1">
                            <a:solidFill>
                              <a:schemeClr val="tx1"/>
                            </a:solidFill>
                            <a:latin typeface="Cambria Math" panose="02040503050406030204" pitchFamily="18" charset="0"/>
                          </a:rPr>
                          <m:t>𝑜</m:t>
                        </m:r>
                      </m:sub>
                    </m:sSub>
                  </m:oMath>
                </a14:m>
                <a:r>
                  <a:rPr lang="pt" sz="2000" dirty="0">
                    <a:solidFill>
                      <a:schemeClr val="tx1"/>
                    </a:solidFill>
                  </a:rPr>
                  <a:t> if </a:t>
                </a:r>
                <a14:m>
                  <m:oMath xmlns:m="http://schemas.openxmlformats.org/officeDocument/2006/math">
                    <m:sSub>
                      <m:sSubPr>
                        <m:ctrlPr>
                          <a:rPr lang="pt"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𝑣</m:t>
                        </m:r>
                      </m:e>
                      <m:sub>
                        <m:r>
                          <a:rPr lang="en-US" sz="2000" i="1">
                            <a:solidFill>
                              <a:schemeClr val="tx1"/>
                            </a:solidFill>
                            <a:latin typeface="Cambria Math" panose="02040503050406030204" pitchFamily="18" charset="0"/>
                          </a:rPr>
                          <m:t>𝑎</m:t>
                        </m:r>
                      </m:sub>
                    </m:sSub>
                  </m:oMath>
                </a14:m>
                <a:r>
                  <a:rPr lang="pt" sz="2000" dirty="0">
                    <a:solidFill>
                      <a:schemeClr val="tx1"/>
                    </a:solidFill>
                  </a:rPr>
                  <a:t>= 1 V,  and </a:t>
                </a:r>
                <a14:m>
                  <m:oMath xmlns:m="http://schemas.openxmlformats.org/officeDocument/2006/math">
                    <m:sSub>
                      <m:sSubPr>
                        <m:ctrlPr>
                          <a:rPr lang="pt"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𝑣</m:t>
                        </m:r>
                      </m:e>
                      <m:sub>
                        <m:r>
                          <a:rPr lang="en-US" sz="2000" i="1">
                            <a:solidFill>
                              <a:schemeClr val="tx1"/>
                            </a:solidFill>
                            <a:latin typeface="Cambria Math" panose="02040503050406030204" pitchFamily="18" charset="0"/>
                          </a:rPr>
                          <m:t>𝑏</m:t>
                        </m:r>
                      </m:sub>
                    </m:sSub>
                    <m:r>
                      <a:rPr lang="en-US" sz="2000" i="1">
                        <a:solidFill>
                          <a:schemeClr val="tx1"/>
                        </a:solidFill>
                        <a:latin typeface="Cambria Math" panose="02040503050406030204" pitchFamily="18" charset="0"/>
                      </a:rPr>
                      <m:t>=0</m:t>
                    </m:r>
                    <m:r>
                      <m:rPr>
                        <m:nor/>
                      </m:rPr>
                      <a:rPr lang="en-US" sz="2000">
                        <a:solidFill>
                          <a:schemeClr val="tx1"/>
                        </a:solidFill>
                        <a:latin typeface="Cambria Math" panose="02040503050406030204" pitchFamily="18" charset="0"/>
                      </a:rPr>
                      <m:t> </m:t>
                    </m:r>
                    <m:r>
                      <m:rPr>
                        <m:nor/>
                      </m:rPr>
                      <a:rPr lang="pt" sz="2000" dirty="0">
                        <a:solidFill>
                          <a:schemeClr val="tx1"/>
                        </a:solidFill>
                      </a:rPr>
                      <m:t>V</m:t>
                    </m:r>
                    <m:r>
                      <m:rPr>
                        <m:nor/>
                      </m:rPr>
                      <a:rPr lang="en-US" sz="2000" b="0" i="0" dirty="0" smtClean="0">
                        <a:solidFill>
                          <a:schemeClr val="tx1"/>
                        </a:solidFill>
                      </a:rPr>
                      <m:t>  </m:t>
                    </m:r>
                  </m:oMath>
                </a14:m>
                <a:endParaRPr lang="en-US" sz="2000" b="0" dirty="0">
                  <a:solidFill>
                    <a:schemeClr val="tx1"/>
                  </a:solidFill>
                </a:endParaRPr>
              </a:p>
              <a:p>
                <a:pPr marL="457200" indent="-457200">
                  <a:buFontTx/>
                  <a:buAutoNum type="alphaLcParenR"/>
                </a:pPr>
                <a:r>
                  <a:rPr lang="en-US" sz="2000" dirty="0">
                    <a:solidFill>
                      <a:schemeClr val="tx1"/>
                    </a:solidFill>
                  </a:rPr>
                  <a:t>Calculate </a:t>
                </a:r>
                <a14:m>
                  <m:oMath xmlns:m="http://schemas.openxmlformats.org/officeDocument/2006/math">
                    <m:sSub>
                      <m:sSubPr>
                        <m:ctrlPr>
                          <a:rPr lang="pt"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𝑣</m:t>
                        </m:r>
                      </m:e>
                      <m:sub>
                        <m:r>
                          <a:rPr lang="en-US" sz="2000" i="1">
                            <a:solidFill>
                              <a:schemeClr val="tx1"/>
                            </a:solidFill>
                            <a:latin typeface="Cambria Math" panose="02040503050406030204" pitchFamily="18" charset="0"/>
                          </a:rPr>
                          <m:t>𝑜</m:t>
                        </m:r>
                      </m:sub>
                    </m:sSub>
                  </m:oMath>
                </a14:m>
                <a:r>
                  <a:rPr lang="pt" sz="2000" dirty="0">
                    <a:solidFill>
                      <a:schemeClr val="tx1"/>
                    </a:solidFill>
                  </a:rPr>
                  <a:t> if </a:t>
                </a:r>
                <a14:m>
                  <m:oMath xmlns:m="http://schemas.openxmlformats.org/officeDocument/2006/math">
                    <m:sSub>
                      <m:sSubPr>
                        <m:ctrlPr>
                          <a:rPr lang="pt"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𝑣</m:t>
                        </m:r>
                      </m:e>
                      <m:sub>
                        <m:r>
                          <a:rPr lang="en-US" sz="2000" i="1">
                            <a:solidFill>
                              <a:schemeClr val="tx1"/>
                            </a:solidFill>
                            <a:latin typeface="Cambria Math" panose="02040503050406030204" pitchFamily="18" charset="0"/>
                          </a:rPr>
                          <m:t>𝑎</m:t>
                        </m:r>
                      </m:sub>
                    </m:sSub>
                  </m:oMath>
                </a14:m>
                <a:r>
                  <a:rPr lang="pt" sz="2000" dirty="0">
                    <a:solidFill>
                      <a:schemeClr val="tx1"/>
                    </a:solidFill>
                  </a:rPr>
                  <a:t>= 1 V,  and </a:t>
                </a:r>
                <a14:m>
                  <m:oMath xmlns:m="http://schemas.openxmlformats.org/officeDocument/2006/math">
                    <m:sSub>
                      <m:sSubPr>
                        <m:ctrlPr>
                          <a:rPr lang="pt"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𝑣</m:t>
                        </m:r>
                      </m:e>
                      <m:sub>
                        <m:r>
                          <a:rPr lang="en-US" sz="2000" i="1">
                            <a:solidFill>
                              <a:schemeClr val="tx1"/>
                            </a:solidFill>
                            <a:latin typeface="Cambria Math" panose="02040503050406030204" pitchFamily="18" charset="0"/>
                          </a:rPr>
                          <m:t>𝑏</m:t>
                        </m:r>
                      </m:sub>
                    </m:sSub>
                    <m:r>
                      <a:rPr lang="en-US" sz="2000" i="1">
                        <a:solidFill>
                          <a:schemeClr val="tx1"/>
                        </a:solidFill>
                        <a:latin typeface="Cambria Math" panose="02040503050406030204" pitchFamily="18" charset="0"/>
                      </a:rPr>
                      <m:t>=</m:t>
                    </m:r>
                    <m:r>
                      <m:rPr>
                        <m:nor/>
                      </m:rPr>
                      <a:rPr lang="en-US" sz="2000" b="0" i="0" smtClean="0">
                        <a:solidFill>
                          <a:schemeClr val="tx1"/>
                        </a:solidFill>
                        <a:latin typeface="Cambria Math" panose="02040503050406030204" pitchFamily="18" charset="0"/>
                      </a:rPr>
                      <m:t>2</m:t>
                    </m:r>
                    <m:r>
                      <m:rPr>
                        <m:nor/>
                      </m:rPr>
                      <a:rPr lang="en-US" sz="2000">
                        <a:solidFill>
                          <a:schemeClr val="tx1"/>
                        </a:solidFill>
                        <a:latin typeface="Cambria Math" panose="02040503050406030204" pitchFamily="18" charset="0"/>
                      </a:rPr>
                      <m:t> </m:t>
                    </m:r>
                    <m:r>
                      <m:rPr>
                        <m:nor/>
                      </m:rPr>
                      <a:rPr lang="pt" sz="2000" dirty="0">
                        <a:solidFill>
                          <a:schemeClr val="tx1"/>
                        </a:solidFill>
                      </a:rPr>
                      <m:t>V</m:t>
                    </m:r>
                  </m:oMath>
                </a14:m>
                <a:endParaRPr lang="en-US" sz="2000" dirty="0">
                  <a:solidFill>
                    <a:schemeClr val="tx1"/>
                  </a:solidFill>
                </a:endParaRPr>
              </a:p>
              <a:p>
                <a:pPr marL="457200" indent="-457200">
                  <a:buAutoNum type="alphaLcParenR"/>
                </a:pPr>
                <a:r>
                  <a:rPr lang="pt" sz="2000" dirty="0">
                    <a:solidFill>
                      <a:schemeClr val="tx1"/>
                    </a:solidFill>
                  </a:rPr>
                  <a:t>if </a:t>
                </a:r>
                <a14:m>
                  <m:oMath xmlns:m="http://schemas.openxmlformats.org/officeDocument/2006/math">
                    <m:sSub>
                      <m:sSubPr>
                        <m:ctrlPr>
                          <a:rPr lang="pt"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𝑣</m:t>
                        </m:r>
                      </m:e>
                      <m:sub>
                        <m:r>
                          <a:rPr lang="en-US" sz="2000" b="0" i="1" smtClean="0">
                            <a:solidFill>
                              <a:schemeClr val="tx1"/>
                            </a:solidFill>
                            <a:latin typeface="Cambria Math" panose="02040503050406030204" pitchFamily="18" charset="0"/>
                          </a:rPr>
                          <m:t>𝑎</m:t>
                        </m:r>
                      </m:sub>
                    </m:sSub>
                  </m:oMath>
                </a14:m>
                <a:r>
                  <a:rPr lang="pt" sz="2000" dirty="0">
                    <a:solidFill>
                      <a:schemeClr val="tx1"/>
                    </a:solidFill>
                  </a:rPr>
                  <a:t>= 1.5 V, specify the range of </a:t>
                </a:r>
                <a14:m>
                  <m:oMath xmlns:m="http://schemas.openxmlformats.org/officeDocument/2006/math">
                    <m:sSub>
                      <m:sSubPr>
                        <m:ctrlPr>
                          <a:rPr lang="pt"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𝑣</m:t>
                        </m:r>
                      </m:e>
                      <m:sub>
                        <m:r>
                          <a:rPr lang="en-US" sz="2000" b="0" i="1" smtClean="0">
                            <a:solidFill>
                              <a:schemeClr val="tx1"/>
                            </a:solidFill>
                            <a:latin typeface="Cambria Math" panose="02040503050406030204" pitchFamily="18" charset="0"/>
                          </a:rPr>
                          <m:t>𝑏</m:t>
                        </m:r>
                      </m:sub>
                    </m:sSub>
                  </m:oMath>
                </a14:m>
                <a:r>
                  <a:rPr lang="en-US" sz="2000" dirty="0">
                    <a:solidFill>
                      <a:schemeClr val="tx1"/>
                    </a:solidFill>
                  </a:rPr>
                  <a:t> that avoids amplifier saturation</a:t>
                </a:r>
              </a:p>
            </p:txBody>
          </p:sp>
        </mc:Choice>
        <mc:Fallback xmlns="">
          <p:sp>
            <p:nvSpPr>
              <p:cNvPr id="9" name="TextBox 8">
                <a:extLst>
                  <a:ext uri="{FF2B5EF4-FFF2-40B4-BE49-F238E27FC236}">
                    <a16:creationId xmlns:a16="http://schemas.microsoft.com/office/drawing/2014/main" id="{CC82E5D7-B75F-9343-AA1E-93ABE5658848}"/>
                  </a:ext>
                </a:extLst>
              </p:cNvPr>
              <p:cNvSpPr txBox="1">
                <a:spLocks noRot="1" noChangeAspect="1" noMove="1" noResize="1" noEditPoints="1" noAdjustHandles="1" noChangeArrowheads="1" noChangeShapeType="1" noTextEdit="1"/>
              </p:cNvSpPr>
              <p:nvPr/>
            </p:nvSpPr>
            <p:spPr>
              <a:xfrm>
                <a:off x="701040" y="1943368"/>
                <a:ext cx="5722620" cy="2000548"/>
              </a:xfrm>
              <a:prstGeom prst="rect">
                <a:avLst/>
              </a:prstGeom>
              <a:blipFill>
                <a:blip r:embed="rId3"/>
                <a:stretch>
                  <a:fillRect l="-1549" t="-1887" b="-377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343B06-B249-A74D-8E09-E58033D153BF}"/>
                  </a:ext>
                </a:extLst>
              </p:cNvPr>
              <p:cNvSpPr txBox="1"/>
              <p:nvPr/>
            </p:nvSpPr>
            <p:spPr>
              <a:xfrm>
                <a:off x="754380" y="4903470"/>
                <a:ext cx="4247894" cy="1200329"/>
              </a:xfrm>
              <a:prstGeom prst="rect">
                <a:avLst/>
              </a:prstGeom>
              <a:noFill/>
            </p:spPr>
            <p:txBody>
              <a:bodyPr wrap="none" rtlCol="0">
                <a:spAutoFit/>
              </a:bodyPr>
              <a:lstStyle/>
              <a:p>
                <a:r>
                  <a:rPr lang="en-US" dirty="0"/>
                  <a:t>Step 1: Check if feedback resistor is present</a:t>
                </a:r>
              </a:p>
              <a:p>
                <a:r>
                  <a:rPr lang="en-US" dirty="0"/>
                  <a:t>Step 2: Write KCL at inverting input</a:t>
                </a:r>
              </a:p>
              <a:p>
                <a:r>
                  <a:rPr lang="en-US" dirty="0"/>
                  <a:t>Step 3: Solve KCL, calculate </a:t>
                </a:r>
                <a14:m>
                  <m:oMath xmlns:m="http://schemas.openxmlformats.org/officeDocument/2006/math">
                    <m:sSub>
                      <m:sSubPr>
                        <m:ctrlPr>
                          <a:rPr lang="pt"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a14:m>
                <a:endParaRPr lang="en-US" dirty="0"/>
              </a:p>
              <a:p>
                <a:r>
                  <a:rPr lang="en-US" dirty="0"/>
                  <a:t>Step 4: Check for saturation</a:t>
                </a:r>
              </a:p>
            </p:txBody>
          </p:sp>
        </mc:Choice>
        <mc:Fallback xmlns="">
          <p:sp>
            <p:nvSpPr>
              <p:cNvPr id="10" name="TextBox 9">
                <a:extLst>
                  <a:ext uri="{FF2B5EF4-FFF2-40B4-BE49-F238E27FC236}">
                    <a16:creationId xmlns:a16="http://schemas.microsoft.com/office/drawing/2014/main" id="{7A343B06-B249-A74D-8E09-E58033D153BF}"/>
                  </a:ext>
                </a:extLst>
              </p:cNvPr>
              <p:cNvSpPr txBox="1">
                <a:spLocks noRot="1" noChangeAspect="1" noMove="1" noResize="1" noEditPoints="1" noAdjustHandles="1" noChangeArrowheads="1" noChangeShapeType="1" noTextEdit="1"/>
              </p:cNvSpPr>
              <p:nvPr/>
            </p:nvSpPr>
            <p:spPr>
              <a:xfrm>
                <a:off x="754380" y="4903470"/>
                <a:ext cx="4247894" cy="1200329"/>
              </a:xfrm>
              <a:prstGeom prst="rect">
                <a:avLst/>
              </a:prstGeom>
              <a:blipFill>
                <a:blip r:embed="rId4"/>
                <a:stretch>
                  <a:fillRect l="-893" t="-1042" b="-729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61FF435-CAF9-6D45-9E9E-35BE4801B757}"/>
                  </a:ext>
                </a:extLst>
              </p:cNvPr>
              <p:cNvSpPr/>
              <p:nvPr/>
            </p:nvSpPr>
            <p:spPr>
              <a:xfrm>
                <a:off x="8772956" y="2912864"/>
                <a:ext cx="4705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𝑣</m:t>
                          </m:r>
                        </m:e>
                        <m:sub>
                          <m:r>
                            <a:rPr lang="en-US" b="0" i="1" smtClean="0">
                              <a:solidFill>
                                <a:srgbClr val="FF0000"/>
                              </a:solidFill>
                              <a:latin typeface="Cambria Math" panose="02040503050406030204" pitchFamily="18" charset="0"/>
                            </a:rPr>
                            <m:t>𝑛</m:t>
                          </m:r>
                        </m:sub>
                      </m:sSub>
                    </m:oMath>
                  </m:oMathPara>
                </a14:m>
                <a:endParaRPr lang="en-US" dirty="0"/>
              </a:p>
            </p:txBody>
          </p:sp>
        </mc:Choice>
        <mc:Fallback xmlns="">
          <p:sp>
            <p:nvSpPr>
              <p:cNvPr id="3" name="Rectangle 2">
                <a:extLst>
                  <a:ext uri="{FF2B5EF4-FFF2-40B4-BE49-F238E27FC236}">
                    <a16:creationId xmlns:a16="http://schemas.microsoft.com/office/drawing/2014/main" id="{361FF435-CAF9-6D45-9E9E-35BE4801B757}"/>
                  </a:ext>
                </a:extLst>
              </p:cNvPr>
              <p:cNvSpPr>
                <a:spLocks noRot="1" noChangeAspect="1" noMove="1" noResize="1" noEditPoints="1" noAdjustHandles="1" noChangeArrowheads="1" noChangeShapeType="1" noTextEdit="1"/>
              </p:cNvSpPr>
              <p:nvPr/>
            </p:nvSpPr>
            <p:spPr>
              <a:xfrm>
                <a:off x="8772956" y="2912864"/>
                <a:ext cx="47051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DC60588-229A-4540-9D38-A66B4430EAAE}"/>
                  </a:ext>
                </a:extLst>
              </p:cNvPr>
              <p:cNvSpPr/>
              <p:nvPr/>
            </p:nvSpPr>
            <p:spPr>
              <a:xfrm>
                <a:off x="8788196" y="3579614"/>
                <a:ext cx="466473"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𝑣</m:t>
                          </m:r>
                        </m:e>
                        <m:sub>
                          <m:r>
                            <a:rPr lang="en-US" b="0" i="1" smtClean="0">
                              <a:solidFill>
                                <a:srgbClr val="FF0000"/>
                              </a:solidFill>
                              <a:latin typeface="Cambria Math" panose="02040503050406030204" pitchFamily="18" charset="0"/>
                            </a:rPr>
                            <m:t>𝑝</m:t>
                          </m:r>
                        </m:sub>
                      </m:sSub>
                    </m:oMath>
                  </m:oMathPara>
                </a14:m>
                <a:endParaRPr lang="en-US" dirty="0"/>
              </a:p>
            </p:txBody>
          </p:sp>
        </mc:Choice>
        <mc:Fallback xmlns="">
          <p:sp>
            <p:nvSpPr>
              <p:cNvPr id="8" name="Rectangle 7">
                <a:extLst>
                  <a:ext uri="{FF2B5EF4-FFF2-40B4-BE49-F238E27FC236}">
                    <a16:creationId xmlns:a16="http://schemas.microsoft.com/office/drawing/2014/main" id="{1DC60588-229A-4540-9D38-A66B4430EAAE}"/>
                  </a:ext>
                </a:extLst>
              </p:cNvPr>
              <p:cNvSpPr>
                <a:spLocks noRot="1" noChangeAspect="1" noMove="1" noResize="1" noEditPoints="1" noAdjustHandles="1" noChangeArrowheads="1" noChangeShapeType="1" noTextEdit="1"/>
              </p:cNvSpPr>
              <p:nvPr/>
            </p:nvSpPr>
            <p:spPr>
              <a:xfrm>
                <a:off x="8788196" y="3579614"/>
                <a:ext cx="466473" cy="390748"/>
              </a:xfrm>
              <a:prstGeom prst="rect">
                <a:avLst/>
              </a:prstGeom>
              <a:blipFill>
                <a:blip r:embed="rId6"/>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5F3A6D7-DAD2-3D43-9659-7D414DE7B163}"/>
              </a:ext>
            </a:extLst>
          </p:cNvPr>
          <p:cNvSpPr>
            <a:spLocks noGrp="1"/>
          </p:cNvSpPr>
          <p:nvPr>
            <p:ph type="sldNum" sz="quarter" idx="12"/>
          </p:nvPr>
        </p:nvSpPr>
        <p:spPr/>
        <p:txBody>
          <a:bodyPr/>
          <a:lstStyle/>
          <a:p>
            <a:fld id="{F33FCB0E-AFE6-8F4B-B9EB-BD4C96BB7C7B}" type="slidenum">
              <a:rPr lang="en-US" smtClean="0"/>
              <a:t>19</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8F6066-F1EB-8D4D-9036-4E26327CF68E}"/>
                  </a:ext>
                </a:extLst>
              </p:cNvPr>
              <p:cNvSpPr txBox="1"/>
              <p:nvPr/>
            </p:nvSpPr>
            <p:spPr>
              <a:xfrm>
                <a:off x="7166610" y="5543550"/>
                <a:ext cx="4173258" cy="923330"/>
              </a:xfrm>
              <a:prstGeom prst="rect">
                <a:avLst/>
              </a:prstGeom>
              <a:noFill/>
            </p:spPr>
            <p:txBody>
              <a:bodyPr wrap="none" rtlCol="0">
                <a:spAutoFit/>
              </a:bodyPr>
              <a:lstStyle/>
              <a:p>
                <a:r>
                  <a:rPr lang="en-CN" dirty="0"/>
                  <a:t>Write KCL at node </a:t>
                </a:r>
                <a14:m>
                  <m:oMath xmlns:m="http://schemas.openxmlformats.org/officeDocument/2006/math">
                    <m:sSub>
                      <m:sSubPr>
                        <m:ctrlPr>
                          <a:rPr lang="pt"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𝑣</m:t>
                        </m:r>
                      </m:e>
                      <m:sub>
                        <m:r>
                          <a:rPr lang="en-US" i="1">
                            <a:solidFill>
                              <a:srgbClr val="FF0000"/>
                            </a:solidFill>
                            <a:latin typeface="Cambria Math" panose="02040503050406030204" pitchFamily="18" charset="0"/>
                          </a:rPr>
                          <m:t>𝑛</m:t>
                        </m:r>
                      </m:sub>
                    </m:sSub>
                    <m:r>
                      <a:rPr lang="en-US" b="0" i="0" smtClean="0">
                        <a:solidFill>
                          <a:srgbClr val="FF0000"/>
                        </a:solidFill>
                        <a:latin typeface="Cambria Math" panose="02040503050406030204" pitchFamily="18" charset="0"/>
                      </a:rPr>
                      <m:t>.</m:t>
                    </m:r>
                  </m:oMath>
                </a14:m>
                <a:endParaRPr lang="en-CN" dirty="0"/>
              </a:p>
              <a:p>
                <a:r>
                  <a:rPr lang="en-CN" dirty="0"/>
                  <a:t>Then, general equation for output voltage:</a:t>
                </a:r>
              </a:p>
              <a:p>
                <a:r>
                  <a:rPr lang="pt" dirty="0"/>
                  <a:t>	</a:t>
                </a:r>
                <a14:m>
                  <m:oMath xmlns:m="http://schemas.openxmlformats.org/officeDocument/2006/math">
                    <m:sSub>
                      <m:sSubPr>
                        <m:ctrlPr>
                          <a:rPr lang="pt"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𝑜</m:t>
                        </m:r>
                      </m:sub>
                    </m:sSub>
                  </m:oMath>
                </a14:m>
                <a:r>
                  <a:rPr lang="pt" dirty="0"/>
                  <a:t> =  5</a:t>
                </a:r>
                <a14:m>
                  <m:oMath xmlns:m="http://schemas.openxmlformats.org/officeDocument/2006/math">
                    <m:sSub>
                      <m:sSubPr>
                        <m:ctrlPr>
                          <a:rPr lang="pt"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𝑏</m:t>
                        </m:r>
                      </m:sub>
                    </m:sSub>
                  </m:oMath>
                </a14:m>
                <a:r>
                  <a:rPr lang="en-CN" dirty="0"/>
                  <a:t> - </a:t>
                </a:r>
                <a14:m>
                  <m:oMath xmlns:m="http://schemas.openxmlformats.org/officeDocument/2006/math">
                    <m:sSub>
                      <m:sSubPr>
                        <m:ctrlPr>
                          <a:rPr lang="pt" i="1">
                            <a:latin typeface="Cambria Math" panose="02040503050406030204" pitchFamily="18" charset="0"/>
                          </a:rPr>
                        </m:ctrlPr>
                      </m:sSubPr>
                      <m:e>
                        <m:r>
                          <a:rPr lang="en-US" b="0" i="1" smtClean="0">
                            <a:latin typeface="Cambria Math" panose="02040503050406030204" pitchFamily="18" charset="0"/>
                          </a:rPr>
                          <m:t>4</m:t>
                        </m:r>
                        <m:r>
                          <a:rPr lang="en-US" i="1">
                            <a:latin typeface="Cambria Math" panose="02040503050406030204" pitchFamily="18" charset="0"/>
                          </a:rPr>
                          <m:t>𝑣</m:t>
                        </m:r>
                      </m:e>
                      <m:sub>
                        <m:r>
                          <a:rPr lang="en-US" b="0" i="1" smtClean="0">
                            <a:latin typeface="Cambria Math" panose="02040503050406030204" pitchFamily="18" charset="0"/>
                          </a:rPr>
                          <m:t>𝑎</m:t>
                        </m:r>
                      </m:sub>
                    </m:sSub>
                  </m:oMath>
                </a14:m>
                <a:endParaRPr lang="en-CN" dirty="0"/>
              </a:p>
            </p:txBody>
          </p:sp>
        </mc:Choice>
        <mc:Fallback xmlns="">
          <p:sp>
            <p:nvSpPr>
              <p:cNvPr id="5" name="TextBox 4">
                <a:extLst>
                  <a:ext uri="{FF2B5EF4-FFF2-40B4-BE49-F238E27FC236}">
                    <a16:creationId xmlns:a16="http://schemas.microsoft.com/office/drawing/2014/main" id="{BF8F6066-F1EB-8D4D-9036-4E26327CF68E}"/>
                  </a:ext>
                </a:extLst>
              </p:cNvPr>
              <p:cNvSpPr txBox="1">
                <a:spLocks noRot="1" noChangeAspect="1" noMove="1" noResize="1" noEditPoints="1" noAdjustHandles="1" noChangeArrowheads="1" noChangeShapeType="1" noTextEdit="1"/>
              </p:cNvSpPr>
              <p:nvPr/>
            </p:nvSpPr>
            <p:spPr>
              <a:xfrm>
                <a:off x="7166610" y="5543550"/>
                <a:ext cx="4173258" cy="923330"/>
              </a:xfrm>
              <a:prstGeom prst="rect">
                <a:avLst/>
              </a:prstGeom>
              <a:blipFill>
                <a:blip r:embed="rId7"/>
                <a:stretch>
                  <a:fillRect l="-1216" t="-2740" b="-9589"/>
                </a:stretch>
              </a:blipFill>
            </p:spPr>
            <p:txBody>
              <a:bodyPr/>
              <a:lstStyle/>
              <a:p>
                <a:r>
                  <a:rPr lang="en-CN">
                    <a:noFill/>
                  </a:rPr>
                  <a:t> </a:t>
                </a:r>
              </a:p>
            </p:txBody>
          </p:sp>
        </mc:Fallback>
      </mc:AlternateContent>
    </p:spTree>
    <p:extLst>
      <p:ext uri="{BB962C8B-B14F-4D97-AF65-F5344CB8AC3E}">
        <p14:creationId xmlns:p14="http://schemas.microsoft.com/office/powerpoint/2010/main" val="2740849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normAutofit fontScale="90000"/>
          </a:bodyPr>
          <a:lstStyle/>
          <a:p>
            <a:r>
              <a:rPr lang="en-US" dirty="0"/>
              <a:t>Week 5</a:t>
            </a:r>
            <a:br>
              <a:rPr lang="en-US" dirty="0"/>
            </a:br>
            <a:r>
              <a:rPr lang="en-US" dirty="0"/>
              <a:t>Chapter 5 (Operational Amplifiers or OpAmps)</a:t>
            </a:r>
          </a:p>
        </p:txBody>
      </p:sp>
      <p:sp>
        <p:nvSpPr>
          <p:cNvPr id="3" name="Content Placeholder 2">
            <a:extLst>
              <a:ext uri="{FF2B5EF4-FFF2-40B4-BE49-F238E27FC236}">
                <a16:creationId xmlns:a16="http://schemas.microsoft.com/office/drawing/2014/main" id="{36BDB369-2EEF-134C-86CD-38F954A35EB1}"/>
              </a:ext>
            </a:extLst>
          </p:cNvPr>
          <p:cNvSpPr>
            <a:spLocks noGrp="1"/>
          </p:cNvSpPr>
          <p:nvPr>
            <p:ph idx="1"/>
          </p:nvPr>
        </p:nvSpPr>
        <p:spPr/>
        <p:txBody>
          <a:bodyPr/>
          <a:lstStyle/>
          <a:p>
            <a:pPr marL="514350" indent="-514350">
              <a:buFont typeface="+mj-lt"/>
              <a:buAutoNum type="arabicPeriod"/>
            </a:pPr>
            <a:r>
              <a:rPr lang="en-US" dirty="0"/>
              <a:t>Operational Amplifier Terminals</a:t>
            </a:r>
          </a:p>
          <a:p>
            <a:pPr marL="514350" indent="-514350">
              <a:buFont typeface="+mj-lt"/>
              <a:buAutoNum type="arabicPeriod"/>
            </a:pPr>
            <a:r>
              <a:rPr lang="en-US" dirty="0"/>
              <a:t>Terminal Voltages and Currents</a:t>
            </a:r>
          </a:p>
          <a:p>
            <a:pPr marL="514350" indent="-514350">
              <a:buFont typeface="+mj-lt"/>
              <a:buAutoNum type="arabicPeriod"/>
            </a:pPr>
            <a:r>
              <a:rPr lang="en-US" dirty="0"/>
              <a:t>The Inverting Amplifier Circuit</a:t>
            </a:r>
          </a:p>
          <a:p>
            <a:pPr marL="514350" indent="-514350">
              <a:buFont typeface="+mj-lt"/>
              <a:buAutoNum type="arabicPeriod"/>
            </a:pPr>
            <a:r>
              <a:rPr lang="en-US" dirty="0"/>
              <a:t>The Summing Amplifier Circuit</a:t>
            </a:r>
          </a:p>
          <a:p>
            <a:pPr marL="514350" indent="-514350">
              <a:buFont typeface="+mj-lt"/>
              <a:buAutoNum type="arabicPeriod"/>
            </a:pPr>
            <a:r>
              <a:rPr lang="en-US" dirty="0"/>
              <a:t>The Non-Inverting Amplifier Circuit</a:t>
            </a:r>
          </a:p>
          <a:p>
            <a:pPr marL="514350" indent="-514350">
              <a:buFont typeface="+mj-lt"/>
              <a:buAutoNum type="arabicPeriod"/>
            </a:pPr>
            <a:r>
              <a:rPr lang="en-US" dirty="0"/>
              <a:t>The Difference Amplifier Circuit</a:t>
            </a:r>
          </a:p>
          <a:p>
            <a:pPr marL="514350" indent="-514350">
              <a:buFont typeface="+mj-lt"/>
              <a:buAutoNum type="arabicPeriod"/>
            </a:pPr>
            <a:r>
              <a:rPr lang="en-US" dirty="0">
                <a:solidFill>
                  <a:schemeClr val="bg1">
                    <a:lumMod val="65000"/>
                  </a:schemeClr>
                </a:solidFill>
              </a:rPr>
              <a:t>A More Realistic Model</a:t>
            </a:r>
          </a:p>
          <a:p>
            <a:pPr marL="0" indent="0">
              <a:buNone/>
            </a:pPr>
            <a:endParaRPr lang="en-US" dirty="0"/>
          </a:p>
        </p:txBody>
      </p:sp>
      <p:sp>
        <p:nvSpPr>
          <p:cNvPr id="4" name="Slide Number Placeholder 3">
            <a:extLst>
              <a:ext uri="{FF2B5EF4-FFF2-40B4-BE49-F238E27FC236}">
                <a16:creationId xmlns:a16="http://schemas.microsoft.com/office/drawing/2014/main" id="{328ECE65-9B96-8940-B206-F21989EE4A57}"/>
              </a:ext>
            </a:extLst>
          </p:cNvPr>
          <p:cNvSpPr>
            <a:spLocks noGrp="1"/>
          </p:cNvSpPr>
          <p:nvPr>
            <p:ph type="sldNum" sz="quarter" idx="12"/>
          </p:nvPr>
        </p:nvSpPr>
        <p:spPr/>
        <p:txBody>
          <a:bodyPr/>
          <a:lstStyle/>
          <a:p>
            <a:fld id="{F33FCB0E-AFE6-8F4B-B9EB-BD4C96BB7C7B}" type="slidenum">
              <a:rPr lang="en-US" smtClean="0"/>
              <a:t>2</a:t>
            </a:fld>
            <a:endParaRPr lang="en-US"/>
          </a:p>
        </p:txBody>
      </p:sp>
    </p:spTree>
    <p:extLst>
      <p:ext uri="{BB962C8B-B14F-4D97-AF65-F5344CB8AC3E}">
        <p14:creationId xmlns:p14="http://schemas.microsoft.com/office/powerpoint/2010/main" val="1206224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5.2 Terminal Voltages and Currents – </a:t>
            </a:r>
            <a:br>
              <a:rPr lang="en-US" dirty="0"/>
            </a:br>
            <a:r>
              <a:rPr lang="en-US" dirty="0"/>
              <a:t>Problem 5.6: Analyzing an Op Amp Circuit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C82E5D7-B75F-9343-AA1E-93ABE5658848}"/>
                  </a:ext>
                </a:extLst>
              </p:cNvPr>
              <p:cNvSpPr txBox="1"/>
              <p:nvPr/>
            </p:nvSpPr>
            <p:spPr>
              <a:xfrm>
                <a:off x="575310" y="2198370"/>
                <a:ext cx="2202180" cy="1200329"/>
              </a:xfrm>
              <a:prstGeom prst="rect">
                <a:avLst/>
              </a:prstGeom>
              <a:noFill/>
            </p:spPr>
            <p:txBody>
              <a:bodyPr wrap="square" rtlCol="0">
                <a:spAutoFit/>
              </a:bodyPr>
              <a:lstStyle/>
              <a:p>
                <a:r>
                  <a:rPr lang="en-US" sz="2400" dirty="0">
                    <a:solidFill>
                      <a:srgbClr val="FF0000"/>
                    </a:solidFill>
                  </a:rPr>
                  <a:t>Problem 5.6:</a:t>
                </a:r>
              </a:p>
              <a:p>
                <a:r>
                  <a:rPr lang="en-US" sz="2400" dirty="0">
                    <a:solidFill>
                      <a:schemeClr val="tx1"/>
                    </a:solidFill>
                  </a:rPr>
                  <a:t>Calculate </a:t>
                </a:r>
                <a14:m>
                  <m:oMath xmlns:m="http://schemas.openxmlformats.org/officeDocument/2006/math">
                    <m:sSub>
                      <m:sSubPr>
                        <m:ctrlPr>
                          <a:rPr lang="pt"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𝑖</m:t>
                        </m:r>
                      </m:e>
                      <m:sub>
                        <m:r>
                          <a:rPr lang="en-US" sz="2400" b="0" i="1" smtClean="0">
                            <a:solidFill>
                              <a:schemeClr val="tx1"/>
                            </a:solidFill>
                            <a:latin typeface="Cambria Math" panose="02040503050406030204" pitchFamily="18" charset="0"/>
                          </a:rPr>
                          <m:t>𝐿</m:t>
                        </m:r>
                      </m:sub>
                    </m:sSub>
                  </m:oMath>
                </a14:m>
                <a:endParaRPr lang="en-US" sz="2400" dirty="0">
                  <a:solidFill>
                    <a:srgbClr val="FF0000"/>
                  </a:solidFill>
                </a:endParaRPr>
              </a:p>
              <a:p>
                <a:pPr marL="457200" indent="-457200">
                  <a:buAutoNum type="alphaLcParenR"/>
                </a:pPr>
                <a:endParaRPr lang="en-US" sz="2400" dirty="0">
                  <a:solidFill>
                    <a:srgbClr val="FF0000"/>
                  </a:solidFill>
                </a:endParaRPr>
              </a:p>
            </p:txBody>
          </p:sp>
        </mc:Choice>
        <mc:Fallback xmlns="">
          <p:sp>
            <p:nvSpPr>
              <p:cNvPr id="9" name="TextBox 8">
                <a:extLst>
                  <a:ext uri="{FF2B5EF4-FFF2-40B4-BE49-F238E27FC236}">
                    <a16:creationId xmlns:a16="http://schemas.microsoft.com/office/drawing/2014/main" id="{CC82E5D7-B75F-9343-AA1E-93ABE5658848}"/>
                  </a:ext>
                </a:extLst>
              </p:cNvPr>
              <p:cNvSpPr txBox="1">
                <a:spLocks noRot="1" noChangeAspect="1" noMove="1" noResize="1" noEditPoints="1" noAdjustHandles="1" noChangeArrowheads="1" noChangeShapeType="1" noTextEdit="1"/>
              </p:cNvSpPr>
              <p:nvPr/>
            </p:nvSpPr>
            <p:spPr>
              <a:xfrm>
                <a:off x="575310" y="2198370"/>
                <a:ext cx="2202180" cy="1200329"/>
              </a:xfrm>
              <a:prstGeom prst="rect">
                <a:avLst/>
              </a:prstGeom>
              <a:blipFill>
                <a:blip r:embed="rId2"/>
                <a:stretch>
                  <a:fillRect l="-4000" t="-3125"/>
                </a:stretch>
              </a:blipFill>
            </p:spPr>
            <p:txBody>
              <a:bodyPr/>
              <a:lstStyle/>
              <a:p>
                <a:r>
                  <a:rPr lang="en-CN">
                    <a:noFill/>
                  </a:rPr>
                  <a:t> </a:t>
                </a:r>
              </a:p>
            </p:txBody>
          </p:sp>
        </mc:Fallback>
      </mc:AlternateContent>
      <p:pic>
        <p:nvPicPr>
          <p:cNvPr id="8" name="Picture 2" descr="A circuit shows a ideal op amp, five resistors and two independent voltage sources.&#10;The op amp has a positive supply voltage of 20V and a negative supply voltage of minus 20V. A 5V independent voltage source is connected in series with a 3k ohm resistor between the inverting input terminal and the common node. A 6V independent voltage source is connected in series with a 10k ohm resistor and in parallel with a 5k ohm resistor between the non-inverting input terminal and the common node. The output terminal is in series with a 8k ohm resistor, and is grounded with the common terminal, with a current, i sub L, flowing out of it.&#10;A 6k ohm resistor is located on the wire connecting the output terminal with the inverting input terminal.">
            <a:extLst>
              <a:ext uri="{FF2B5EF4-FFF2-40B4-BE49-F238E27FC236}">
                <a16:creationId xmlns:a16="http://schemas.microsoft.com/office/drawing/2014/main" id="{153AC610-F1D5-6743-A9C0-803DE314D2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2890" y="1908810"/>
            <a:ext cx="5733482"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a:extLst>
              <a:ext uri="{FF2B5EF4-FFF2-40B4-BE49-F238E27FC236}">
                <a16:creationId xmlns:a16="http://schemas.microsoft.com/office/drawing/2014/main" id="{A5932160-89A5-3249-B0F2-6FD920D1EC5C}"/>
              </a:ext>
            </a:extLst>
          </p:cNvPr>
          <p:cNvSpPr>
            <a:spLocks noGrp="1"/>
          </p:cNvSpPr>
          <p:nvPr>
            <p:ph type="sldNum" sz="quarter" idx="12"/>
          </p:nvPr>
        </p:nvSpPr>
        <p:spPr/>
        <p:txBody>
          <a:bodyPr/>
          <a:lstStyle/>
          <a:p>
            <a:fld id="{F33FCB0E-AFE6-8F4B-B9EB-BD4C96BB7C7B}" type="slidenum">
              <a:rPr lang="en-US" smtClean="0"/>
              <a:t>20</a:t>
            </a:fld>
            <a:endParaRPr lang="en-US"/>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7430CEB-37D8-3C4B-89CA-0BBCDBA280EA}"/>
                  </a:ext>
                </a:extLst>
              </p:cNvPr>
              <p:cNvSpPr/>
              <p:nvPr/>
            </p:nvSpPr>
            <p:spPr>
              <a:xfrm>
                <a:off x="9982200" y="3244334"/>
                <a:ext cx="46172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CN" dirty="0"/>
              </a:p>
            </p:txBody>
          </p:sp>
        </mc:Choice>
        <mc:Fallback xmlns="">
          <p:sp>
            <p:nvSpPr>
              <p:cNvPr id="4" name="Rectangle 3">
                <a:extLst>
                  <a:ext uri="{FF2B5EF4-FFF2-40B4-BE49-F238E27FC236}">
                    <a16:creationId xmlns:a16="http://schemas.microsoft.com/office/drawing/2014/main" id="{97430CEB-37D8-3C4B-89CA-0BBCDBA280EA}"/>
                  </a:ext>
                </a:extLst>
              </p:cNvPr>
              <p:cNvSpPr>
                <a:spLocks noRot="1" noChangeAspect="1" noMove="1" noResize="1" noEditPoints="1" noAdjustHandles="1" noChangeArrowheads="1" noChangeShapeType="1" noTextEdit="1"/>
              </p:cNvSpPr>
              <p:nvPr/>
            </p:nvSpPr>
            <p:spPr>
              <a:xfrm>
                <a:off x="9982200" y="3244334"/>
                <a:ext cx="461729" cy="369332"/>
              </a:xfrm>
              <a:prstGeom prst="rect">
                <a:avLst/>
              </a:prstGeom>
              <a:blipFill>
                <a:blip r:embed="rId4"/>
                <a:stretch>
                  <a:fillRect/>
                </a:stretch>
              </a:blipFill>
            </p:spPr>
            <p:txBody>
              <a:bodyPr/>
              <a:lstStyle/>
              <a:p>
                <a:r>
                  <a:rPr lang="en-CN">
                    <a:noFill/>
                  </a:rPr>
                  <a:t> </a:t>
                </a:r>
              </a:p>
            </p:txBody>
          </p:sp>
        </mc:Fallback>
      </mc:AlternateContent>
    </p:spTree>
    <p:extLst>
      <p:ext uri="{BB962C8B-B14F-4D97-AF65-F5344CB8AC3E}">
        <p14:creationId xmlns:p14="http://schemas.microsoft.com/office/powerpoint/2010/main" val="1078629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5.3 The Inverting Amplifier Circuit</a:t>
            </a:r>
          </a:p>
        </p:txBody>
      </p:sp>
      <p:pic>
        <p:nvPicPr>
          <p:cNvPr id="5" name="Picture 2" descr="A diagram shows an inverting amplifier circuit containing an op amp, two resistors and an independent voltage source.&#10;The op amp has a positive supply voltage, V sub CC and a negative supply voltage, minus V sub CC. An independent voltage source, v sub s is connected in series with a resistor R sub s between the inverting input terminal and the common node. The non-inverting input terminal is short circuited with the common node. A resistor R sub f is connected between the output terminal and inverting input terminal. The voltages across the output terminal, non inverting input terminal and the inverting input terminal are marked as v sub o, v sub p, and v sub n, respectively.&#10;&#10;A current, i sub s flows through resistor R sub s into the inverting input terminal. Another current, i sub f flows through resistor R sub f out of the output terminal.">
            <a:extLst>
              <a:ext uri="{FF2B5EF4-FFF2-40B4-BE49-F238E27FC236}">
                <a16:creationId xmlns:a16="http://schemas.microsoft.com/office/drawing/2014/main" id="{85FFD3DF-5D2E-B74F-81A5-B16D5A64B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3211" y="3006090"/>
            <a:ext cx="4724400" cy="3292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A831EF-55BB-9246-ACC7-589DC4B8A7E2}"/>
                  </a:ext>
                </a:extLst>
              </p:cNvPr>
              <p:cNvSpPr txBox="1"/>
              <p:nvPr/>
            </p:nvSpPr>
            <p:spPr>
              <a:xfrm>
                <a:off x="518160" y="2929890"/>
                <a:ext cx="5722620" cy="1200329"/>
              </a:xfrm>
              <a:prstGeom prst="rect">
                <a:avLst/>
              </a:prstGeom>
              <a:noFill/>
            </p:spPr>
            <p:txBody>
              <a:bodyPr wrap="square" rtlCol="0">
                <a:spAutoFit/>
              </a:bodyPr>
              <a:lstStyle/>
              <a:p>
                <a:r>
                  <a:rPr lang="en-US" sz="2400" dirty="0">
                    <a:solidFill>
                      <a:srgbClr val="FF0000"/>
                    </a:solidFill>
                  </a:rPr>
                  <a:t>Equation that relates the output </a:t>
                </a:r>
              </a:p>
              <a:p>
                <a:r>
                  <a:rPr lang="en-US" sz="2400" dirty="0">
                    <a:solidFill>
                      <a:srgbClr val="FF0000"/>
                    </a:solidFill>
                  </a:rPr>
                  <a:t>voltage </a:t>
                </a:r>
                <a14:m>
                  <m:oMath xmlns:m="http://schemas.openxmlformats.org/officeDocument/2006/math">
                    <m:sSub>
                      <m:sSubPr>
                        <m:ctrlPr>
                          <a:rPr lang="pt"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𝑣</m:t>
                        </m:r>
                      </m:e>
                      <m:sub>
                        <m:r>
                          <a:rPr lang="en-US" sz="2400" i="1">
                            <a:solidFill>
                              <a:schemeClr val="tx1"/>
                            </a:solidFill>
                            <a:latin typeface="Cambria Math" panose="02040503050406030204" pitchFamily="18" charset="0"/>
                          </a:rPr>
                          <m:t>𝑜</m:t>
                        </m:r>
                      </m:sub>
                    </m:sSub>
                  </m:oMath>
                </a14:m>
                <a:r>
                  <a:rPr lang="pt" sz="2400" dirty="0">
                    <a:solidFill>
                      <a:schemeClr val="tx1"/>
                    </a:solidFill>
                  </a:rPr>
                  <a:t>) </a:t>
                </a:r>
                <a:r>
                  <a:rPr lang="pt" sz="2400" dirty="0">
                    <a:solidFill>
                      <a:srgbClr val="FF0000"/>
                    </a:solidFill>
                  </a:rPr>
                  <a:t>to the input signal voltage </a:t>
                </a:r>
                <a:r>
                  <a:rPr lang="pt" sz="2400" dirty="0">
                    <a:solidFill>
                      <a:schemeClr val="tx1"/>
                    </a:solidFill>
                  </a:rPr>
                  <a:t>(</a:t>
                </a:r>
                <a14:m>
                  <m:oMath xmlns:m="http://schemas.openxmlformats.org/officeDocument/2006/math">
                    <m:sSub>
                      <m:sSubPr>
                        <m:ctrlPr>
                          <a:rPr lang="pt"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𝑣</m:t>
                        </m:r>
                      </m:e>
                      <m:sub>
                        <m:r>
                          <a:rPr lang="en-US" sz="2400" b="0" i="1" smtClean="0">
                            <a:solidFill>
                              <a:schemeClr val="tx1"/>
                            </a:solidFill>
                            <a:latin typeface="Cambria Math" panose="02040503050406030204" pitchFamily="18" charset="0"/>
                          </a:rPr>
                          <m:t>𝑠</m:t>
                        </m:r>
                      </m:sub>
                    </m:sSub>
                  </m:oMath>
                </a14:m>
                <a:r>
                  <a:rPr lang="pt" sz="2400" dirty="0">
                    <a:solidFill>
                      <a:schemeClr val="tx1"/>
                    </a:solidFill>
                  </a:rPr>
                  <a:t>) </a:t>
                </a:r>
                <a:endParaRPr lang="en-US" sz="2400" dirty="0">
                  <a:solidFill>
                    <a:srgbClr val="FF0000"/>
                  </a:solidFill>
                </a:endParaRPr>
              </a:p>
              <a:p>
                <a:endParaRPr lang="en-US" sz="2400" dirty="0">
                  <a:solidFill>
                    <a:srgbClr val="FF0000"/>
                  </a:solidFill>
                </a:endParaRPr>
              </a:p>
            </p:txBody>
          </p:sp>
        </mc:Choice>
        <mc:Fallback xmlns="">
          <p:sp>
            <p:nvSpPr>
              <p:cNvPr id="7" name="TextBox 6">
                <a:extLst>
                  <a:ext uri="{FF2B5EF4-FFF2-40B4-BE49-F238E27FC236}">
                    <a16:creationId xmlns:a16="http://schemas.microsoft.com/office/drawing/2014/main" id="{9FA831EF-55BB-9246-ACC7-589DC4B8A7E2}"/>
                  </a:ext>
                </a:extLst>
              </p:cNvPr>
              <p:cNvSpPr txBox="1">
                <a:spLocks noRot="1" noChangeAspect="1" noMove="1" noResize="1" noEditPoints="1" noAdjustHandles="1" noChangeArrowheads="1" noChangeShapeType="1" noTextEdit="1"/>
              </p:cNvSpPr>
              <p:nvPr/>
            </p:nvSpPr>
            <p:spPr>
              <a:xfrm>
                <a:off x="518160" y="2929890"/>
                <a:ext cx="5722620" cy="1200329"/>
              </a:xfrm>
              <a:prstGeom prst="rect">
                <a:avLst/>
              </a:prstGeom>
              <a:blipFill>
                <a:blip r:embed="rId3"/>
                <a:stretch>
                  <a:fillRect l="-1552" t="-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2B421D3-7DBA-3F4A-BAD0-3326C5377123}"/>
                  </a:ext>
                </a:extLst>
              </p:cNvPr>
              <p:cNvSpPr/>
              <p:nvPr/>
            </p:nvSpPr>
            <p:spPr>
              <a:xfrm>
                <a:off x="1454790" y="3899502"/>
                <a:ext cx="3162930" cy="1451423"/>
              </a:xfrm>
              <a:prstGeom prst="rect">
                <a:avLst/>
              </a:prstGeom>
              <a:ln>
                <a:solidFill>
                  <a:schemeClr val="accent1">
                    <a:shade val="5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 sz="2400" i="1" smtClean="0">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𝑜</m:t>
                          </m:r>
                        </m:sub>
                      </m:sSub>
                      <m:r>
                        <a:rPr lang="en-US" sz="2400" b="0" i="1" smtClean="0">
                          <a:latin typeface="Cambria Math" panose="02040503050406030204" pitchFamily="18" charset="0"/>
                        </a:rPr>
                        <m:t>=</m:t>
                      </m:r>
                      <m:f>
                        <m:fPr>
                          <m:ctrlPr>
                            <a:rPr lang="en-US" sz="2400" i="1">
                              <a:latin typeface="Cambria Math" panose="02040503050406030204" pitchFamily="18" charset="0"/>
                            </a:rPr>
                          </m:ctrlPr>
                        </m:fPr>
                        <m:num>
                          <m:sSub>
                            <m:sSubPr>
                              <m:ctrlPr>
                                <a:rPr lang="pt" sz="2400" i="1">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𝑅</m:t>
                              </m:r>
                            </m:e>
                            <m:sub>
                              <m:r>
                                <a:rPr lang="en-US" sz="2400" b="0" i="1" smtClean="0">
                                  <a:latin typeface="Cambria Math" panose="02040503050406030204" pitchFamily="18" charset="0"/>
                                </a:rPr>
                                <m:t>𝑓</m:t>
                              </m:r>
                            </m:sub>
                          </m:sSub>
                        </m:num>
                        <m:den>
                          <m:sSub>
                            <m:sSubPr>
                              <m:ctrlPr>
                                <a:rPr lang="pt" sz="2400" i="1">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𝑠</m:t>
                              </m:r>
                            </m:sub>
                          </m:sSub>
                        </m:den>
                      </m:f>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𝑠</m:t>
                          </m:r>
                        </m:sub>
                      </m:sSub>
                    </m:oMath>
                  </m:oMathPara>
                </a14:m>
                <a:endParaRPr lang="en-US" sz="2400" dirty="0"/>
              </a:p>
              <a:p>
                <a:pPr algn="ctr"/>
                <a14:m>
                  <m:oMath xmlns:m="http://schemas.openxmlformats.org/officeDocument/2006/math">
                    <m:f>
                      <m:fPr>
                        <m:ctrlPr>
                          <a:rPr lang="en-US" sz="2400" i="1" smtClean="0">
                            <a:solidFill>
                              <a:srgbClr val="FF0000"/>
                            </a:solidFill>
                            <a:latin typeface="Cambria Math" panose="02040503050406030204" pitchFamily="18" charset="0"/>
                          </a:rPr>
                        </m:ctrlPr>
                      </m:fPr>
                      <m:num>
                        <m:sSub>
                          <m:sSubPr>
                            <m:ctrlPr>
                              <a:rPr lang="pt"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𝑅</m:t>
                            </m:r>
                          </m:e>
                          <m:sub>
                            <m:r>
                              <a:rPr lang="en-US" sz="2400" i="1">
                                <a:solidFill>
                                  <a:srgbClr val="FF0000"/>
                                </a:solidFill>
                                <a:latin typeface="Cambria Math" panose="02040503050406030204" pitchFamily="18" charset="0"/>
                              </a:rPr>
                              <m:t>𝑓</m:t>
                            </m:r>
                          </m:sub>
                        </m:sSub>
                      </m:num>
                      <m:den>
                        <m:sSub>
                          <m:sSubPr>
                            <m:ctrlPr>
                              <a:rPr lang="pt"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𝑅</m:t>
                            </m:r>
                          </m:e>
                          <m:sub>
                            <m:r>
                              <a:rPr lang="en-US" sz="2400" i="1">
                                <a:solidFill>
                                  <a:srgbClr val="FF0000"/>
                                </a:solidFill>
                                <a:latin typeface="Cambria Math" panose="02040503050406030204" pitchFamily="18" charset="0"/>
                              </a:rPr>
                              <m:t>𝑠</m:t>
                            </m:r>
                          </m:sub>
                        </m:sSub>
                      </m:den>
                    </m:f>
                  </m:oMath>
                </a14:m>
                <a:r>
                  <a:rPr lang="en-US" sz="2400" dirty="0">
                    <a:solidFill>
                      <a:srgbClr val="FF0000"/>
                    </a:solidFill>
                  </a:rPr>
                  <a:t> is called the ‘Gain’</a:t>
                </a:r>
              </a:p>
            </p:txBody>
          </p:sp>
        </mc:Choice>
        <mc:Fallback xmlns="">
          <p:sp>
            <p:nvSpPr>
              <p:cNvPr id="3" name="Rectangle 2">
                <a:extLst>
                  <a:ext uri="{FF2B5EF4-FFF2-40B4-BE49-F238E27FC236}">
                    <a16:creationId xmlns:a16="http://schemas.microsoft.com/office/drawing/2014/main" id="{32B421D3-7DBA-3F4A-BAD0-3326C5377123}"/>
                  </a:ext>
                </a:extLst>
              </p:cNvPr>
              <p:cNvSpPr>
                <a:spLocks noRot="1" noChangeAspect="1" noMove="1" noResize="1" noEditPoints="1" noAdjustHandles="1" noChangeArrowheads="1" noChangeShapeType="1" noTextEdit="1"/>
              </p:cNvSpPr>
              <p:nvPr/>
            </p:nvSpPr>
            <p:spPr>
              <a:xfrm>
                <a:off x="1454790" y="3899502"/>
                <a:ext cx="3162930" cy="1451423"/>
              </a:xfrm>
              <a:prstGeom prst="rect">
                <a:avLst/>
              </a:prstGeom>
              <a:blipFill>
                <a:blip r:embed="rId4"/>
                <a:stretch>
                  <a:fillRect/>
                </a:stretch>
              </a:blipFill>
              <a:ln>
                <a:solidFill>
                  <a:schemeClr val="accent1">
                    <a:shade val="50000"/>
                  </a:schemeClr>
                </a:solidFill>
              </a:ln>
            </p:spPr>
            <p:txBody>
              <a:bodyPr/>
              <a:lstStyle/>
              <a:p>
                <a:r>
                  <a:rPr lang="en-US">
                    <a:noFill/>
                  </a:rPr>
                  <a:t> </a:t>
                </a:r>
              </a:p>
            </p:txBody>
          </p:sp>
        </mc:Fallback>
      </mc:AlternateContent>
      <p:pic>
        <p:nvPicPr>
          <p:cNvPr id="4" name="Picture 3">
            <a:extLst>
              <a:ext uri="{FF2B5EF4-FFF2-40B4-BE49-F238E27FC236}">
                <a16:creationId xmlns:a16="http://schemas.microsoft.com/office/drawing/2014/main" id="{E4783D55-3386-4C44-B51F-C1E1AF664090}"/>
              </a:ext>
            </a:extLst>
          </p:cNvPr>
          <p:cNvPicPr>
            <a:picLocks noChangeAspect="1"/>
          </p:cNvPicPr>
          <p:nvPr/>
        </p:nvPicPr>
        <p:blipFill>
          <a:blip r:embed="rId5"/>
          <a:stretch>
            <a:fillRect/>
          </a:stretch>
        </p:blipFill>
        <p:spPr>
          <a:xfrm>
            <a:off x="1237621" y="1755140"/>
            <a:ext cx="9196062" cy="1200328"/>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3E8D7936-7346-7048-BAEE-4C367B8D8F5E}"/>
                  </a:ext>
                </a:extLst>
              </p:cNvPr>
              <p:cNvSpPr/>
              <p:nvPr/>
            </p:nvSpPr>
            <p:spPr>
              <a:xfrm>
                <a:off x="1801500" y="5857842"/>
                <a:ext cx="1763753" cy="856709"/>
              </a:xfrm>
              <a:prstGeom prst="rect">
                <a:avLst/>
              </a:prstGeom>
              <a:ln>
                <a:solidFill>
                  <a:schemeClr val="accent1">
                    <a:shade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pt"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𝑓</m:t>
                              </m:r>
                            </m:sub>
                          </m:sSub>
                        </m:num>
                        <m:den>
                          <m:sSub>
                            <m:sSubPr>
                              <m:ctrlPr>
                                <a:rPr lang="pt"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𝑠</m:t>
                              </m:r>
                            </m:sub>
                          </m:sSub>
                        </m:den>
                      </m:f>
                      <m:r>
                        <a:rPr lang="en-US" sz="2400" b="0" i="1" smtClean="0">
                          <a:latin typeface="Cambria Math" panose="02040503050406030204" pitchFamily="18" charset="0"/>
                        </a:rPr>
                        <m:t> </m:t>
                      </m:r>
                      <m:r>
                        <a:rPr lang="en-US" sz="2400" b="0" i="1" dirty="0" smtClean="0">
                          <a:latin typeface="Cambria Math" panose="02040503050406030204" pitchFamily="18" charset="0"/>
                          <a:ea typeface="Cambria Math" panose="02040503050406030204" pitchFamily="18" charset="0"/>
                        </a:rPr>
                        <m:t>≤    </m:t>
                      </m:r>
                      <m:f>
                        <m:fPr>
                          <m:ctrlPr>
                            <a:rPr lang="en-US" sz="2400" i="1">
                              <a:latin typeface="Cambria Math" panose="02040503050406030204" pitchFamily="18" charset="0"/>
                            </a:rPr>
                          </m:ctrlPr>
                        </m:fPr>
                        <m:num>
                          <m:sSub>
                            <m:sSubPr>
                              <m:ctrlPr>
                                <a:rPr lang="pt"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𝐶𝐶</m:t>
                              </m:r>
                            </m:sub>
                          </m:sSub>
                        </m:num>
                        <m:den>
                          <m:sSub>
                            <m:sSubPr>
                              <m:ctrlPr>
                                <a:rPr lang="pt" sz="2400" i="1">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𝑠</m:t>
                              </m:r>
                            </m:sub>
                          </m:sSub>
                        </m:den>
                      </m:f>
                    </m:oMath>
                  </m:oMathPara>
                </a14:m>
                <a:endParaRPr lang="en-US" sz="2400" dirty="0"/>
              </a:p>
            </p:txBody>
          </p:sp>
        </mc:Choice>
        <mc:Fallback xmlns="">
          <p:sp>
            <p:nvSpPr>
              <p:cNvPr id="10" name="Rectangle 9">
                <a:extLst>
                  <a:ext uri="{FF2B5EF4-FFF2-40B4-BE49-F238E27FC236}">
                    <a16:creationId xmlns:a16="http://schemas.microsoft.com/office/drawing/2014/main" id="{3E8D7936-7346-7048-BAEE-4C367B8D8F5E}"/>
                  </a:ext>
                </a:extLst>
              </p:cNvPr>
              <p:cNvSpPr>
                <a:spLocks noRot="1" noChangeAspect="1" noMove="1" noResize="1" noEditPoints="1" noAdjustHandles="1" noChangeArrowheads="1" noChangeShapeType="1" noTextEdit="1"/>
              </p:cNvSpPr>
              <p:nvPr/>
            </p:nvSpPr>
            <p:spPr>
              <a:xfrm>
                <a:off x="1801500" y="5857842"/>
                <a:ext cx="1763753" cy="856709"/>
              </a:xfrm>
              <a:prstGeom prst="rect">
                <a:avLst/>
              </a:prstGeom>
              <a:blipFill>
                <a:blip r:embed="rId6"/>
                <a:stretch>
                  <a:fillRect/>
                </a:stretch>
              </a:blipFill>
              <a:ln>
                <a:solidFill>
                  <a:schemeClr val="accent1">
                    <a:shade val="50000"/>
                  </a:schemeClr>
                </a:solidFill>
              </a:ln>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91F76CED-C9E1-644F-87A0-FC5811A537E7}"/>
              </a:ext>
            </a:extLst>
          </p:cNvPr>
          <p:cNvCxnSpPr/>
          <p:nvPr/>
        </p:nvCxnSpPr>
        <p:spPr>
          <a:xfrm>
            <a:off x="2903220" y="5932170"/>
            <a:ext cx="0" cy="640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C56FD2D-DD71-6F46-9865-1B2BF045555F}"/>
              </a:ext>
            </a:extLst>
          </p:cNvPr>
          <p:cNvCxnSpPr/>
          <p:nvPr/>
        </p:nvCxnSpPr>
        <p:spPr>
          <a:xfrm>
            <a:off x="3467100" y="5935980"/>
            <a:ext cx="0" cy="64008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4EFB0BA-4A6D-1349-AAD7-DAC60BA836DB}"/>
                  </a:ext>
                </a:extLst>
              </p:cNvPr>
              <p:cNvSpPr txBox="1"/>
              <p:nvPr/>
            </p:nvSpPr>
            <p:spPr>
              <a:xfrm>
                <a:off x="499110" y="5356860"/>
                <a:ext cx="5722620" cy="491288"/>
              </a:xfrm>
              <a:prstGeom prst="rect">
                <a:avLst/>
              </a:prstGeom>
              <a:noFill/>
            </p:spPr>
            <p:txBody>
              <a:bodyPr wrap="square" rtlCol="0">
                <a:spAutoFit/>
              </a:bodyPr>
              <a:lstStyle/>
              <a:p>
                <a:r>
                  <a:rPr lang="en-US" sz="2400" dirty="0">
                    <a:solidFill>
                      <a:srgbClr val="FF0000"/>
                    </a:solidFill>
                  </a:rPr>
                  <a:t>Range of possible values for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𝑓</m:t>
                        </m:r>
                      </m:sub>
                    </m:sSub>
                  </m:oMath>
                </a14:m>
                <a:r>
                  <a:rPr lang="pt" sz="2400" dirty="0"/>
                  <a:t> </a:t>
                </a:r>
                <a:r>
                  <a:rPr lang="pt" sz="2400" dirty="0">
                    <a:solidFill>
                      <a:srgbClr val="FF0000"/>
                    </a:solidFill>
                  </a:rPr>
                  <a:t>and</a:t>
                </a:r>
                <a:r>
                  <a:rPr lang="pt" sz="2400" dirty="0"/>
                  <a:t>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𝑠</m:t>
                        </m:r>
                      </m:sub>
                    </m:sSub>
                  </m:oMath>
                </a14:m>
                <a:r>
                  <a:rPr lang="en-US" sz="2400" dirty="0">
                    <a:solidFill>
                      <a:srgbClr val="FF0000"/>
                    </a:solidFill>
                  </a:rPr>
                  <a:t> </a:t>
                </a:r>
              </a:p>
            </p:txBody>
          </p:sp>
        </mc:Choice>
        <mc:Fallback xmlns="">
          <p:sp>
            <p:nvSpPr>
              <p:cNvPr id="13" name="TextBox 12">
                <a:extLst>
                  <a:ext uri="{FF2B5EF4-FFF2-40B4-BE49-F238E27FC236}">
                    <a16:creationId xmlns:a16="http://schemas.microsoft.com/office/drawing/2014/main" id="{94EFB0BA-4A6D-1349-AAD7-DAC60BA836DB}"/>
                  </a:ext>
                </a:extLst>
              </p:cNvPr>
              <p:cNvSpPr txBox="1">
                <a:spLocks noRot="1" noChangeAspect="1" noMove="1" noResize="1" noEditPoints="1" noAdjustHandles="1" noChangeArrowheads="1" noChangeShapeType="1" noTextEdit="1"/>
              </p:cNvSpPr>
              <p:nvPr/>
            </p:nvSpPr>
            <p:spPr>
              <a:xfrm>
                <a:off x="499110" y="5356860"/>
                <a:ext cx="5722620" cy="491288"/>
              </a:xfrm>
              <a:prstGeom prst="rect">
                <a:avLst/>
              </a:prstGeom>
              <a:blipFill>
                <a:blip r:embed="rId7"/>
                <a:stretch>
                  <a:fillRect l="-1549" t="-5128" b="-20513"/>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5177581B-F46B-244C-B334-AA38EA5A6FE7}"/>
              </a:ext>
            </a:extLst>
          </p:cNvPr>
          <p:cNvSpPr>
            <a:spLocks noGrp="1"/>
          </p:cNvSpPr>
          <p:nvPr>
            <p:ph type="sldNum" sz="quarter" idx="12"/>
          </p:nvPr>
        </p:nvSpPr>
        <p:spPr/>
        <p:txBody>
          <a:bodyPr/>
          <a:lstStyle/>
          <a:p>
            <a:fld id="{F33FCB0E-AFE6-8F4B-B9EB-BD4C96BB7C7B}" type="slidenum">
              <a:rPr lang="en-US" smtClean="0"/>
              <a:t>21</a:t>
            </a:fld>
            <a:endParaRPr lang="en-US"/>
          </a:p>
        </p:txBody>
      </p:sp>
    </p:spTree>
    <p:extLst>
      <p:ext uri="{BB962C8B-B14F-4D97-AF65-F5344CB8AC3E}">
        <p14:creationId xmlns:p14="http://schemas.microsoft.com/office/powerpoint/2010/main" val="357263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5.3 The Inverting Amplifier Circuit</a:t>
            </a:r>
          </a:p>
        </p:txBody>
      </p:sp>
      <p:pic>
        <p:nvPicPr>
          <p:cNvPr id="15" name="Picture 14">
            <a:extLst>
              <a:ext uri="{FF2B5EF4-FFF2-40B4-BE49-F238E27FC236}">
                <a16:creationId xmlns:a16="http://schemas.microsoft.com/office/drawing/2014/main" id="{682BB46C-716D-7549-90A1-68C6DC03E747}"/>
              </a:ext>
            </a:extLst>
          </p:cNvPr>
          <p:cNvPicPr>
            <a:picLocks noChangeAspect="1"/>
          </p:cNvPicPr>
          <p:nvPr/>
        </p:nvPicPr>
        <p:blipFill>
          <a:blip r:embed="rId2"/>
          <a:stretch>
            <a:fillRect/>
          </a:stretch>
        </p:blipFill>
        <p:spPr>
          <a:xfrm>
            <a:off x="347980" y="3768090"/>
            <a:ext cx="2946400" cy="2133600"/>
          </a:xfrm>
          <a:prstGeom prst="rect">
            <a:avLst/>
          </a:prstGeom>
        </p:spPr>
      </p:pic>
      <p:pic>
        <p:nvPicPr>
          <p:cNvPr id="16" name="Picture 15">
            <a:extLst>
              <a:ext uri="{FF2B5EF4-FFF2-40B4-BE49-F238E27FC236}">
                <a16:creationId xmlns:a16="http://schemas.microsoft.com/office/drawing/2014/main" id="{7AE2BA51-7707-ED42-B563-764B665CE3A9}"/>
              </a:ext>
            </a:extLst>
          </p:cNvPr>
          <p:cNvPicPr>
            <a:picLocks noChangeAspect="1"/>
          </p:cNvPicPr>
          <p:nvPr/>
        </p:nvPicPr>
        <p:blipFill>
          <a:blip r:embed="rId3"/>
          <a:stretch>
            <a:fillRect/>
          </a:stretch>
        </p:blipFill>
        <p:spPr>
          <a:xfrm>
            <a:off x="8491220" y="1785620"/>
            <a:ext cx="2844800" cy="2235200"/>
          </a:xfrm>
          <a:prstGeom prst="rect">
            <a:avLst/>
          </a:prstGeom>
        </p:spPr>
      </p:pic>
      <p:sp>
        <p:nvSpPr>
          <p:cNvPr id="18" name="TextBox 17">
            <a:extLst>
              <a:ext uri="{FF2B5EF4-FFF2-40B4-BE49-F238E27FC236}">
                <a16:creationId xmlns:a16="http://schemas.microsoft.com/office/drawing/2014/main" id="{6D4380D1-B3DC-AA49-BD97-B7F226ECC00D}"/>
              </a:ext>
            </a:extLst>
          </p:cNvPr>
          <p:cNvSpPr txBox="1"/>
          <p:nvPr/>
        </p:nvSpPr>
        <p:spPr>
          <a:xfrm>
            <a:off x="3957320" y="2350770"/>
            <a:ext cx="443230" cy="369332"/>
          </a:xfrm>
          <a:prstGeom prst="rect">
            <a:avLst/>
          </a:prstGeom>
          <a:solidFill>
            <a:schemeClr val="bg1"/>
          </a:solidFill>
        </p:spPr>
        <p:txBody>
          <a:bodyPr wrap="square" rtlCol="0">
            <a:spAutoFit/>
          </a:bodyPr>
          <a:lstStyle/>
          <a:p>
            <a:endParaRPr lang="en-US" dirty="0"/>
          </a:p>
        </p:txBody>
      </p:sp>
      <p:sp>
        <p:nvSpPr>
          <p:cNvPr id="19" name="TextBox 18">
            <a:extLst>
              <a:ext uri="{FF2B5EF4-FFF2-40B4-BE49-F238E27FC236}">
                <a16:creationId xmlns:a16="http://schemas.microsoft.com/office/drawing/2014/main" id="{EAFBE594-A5D5-2141-A59E-8BCAEF3A05F0}"/>
              </a:ext>
            </a:extLst>
          </p:cNvPr>
          <p:cNvSpPr txBox="1"/>
          <p:nvPr/>
        </p:nvSpPr>
        <p:spPr>
          <a:xfrm>
            <a:off x="7412990" y="2297430"/>
            <a:ext cx="443230" cy="369332"/>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AA60C8-880A-7348-B190-E60445322558}"/>
                  </a:ext>
                </a:extLst>
              </p:cNvPr>
              <p:cNvSpPr txBox="1"/>
              <p:nvPr/>
            </p:nvSpPr>
            <p:spPr>
              <a:xfrm>
                <a:off x="1073150" y="2121456"/>
                <a:ext cx="2424430" cy="1155573"/>
              </a:xfrm>
              <a:prstGeom prst="rect">
                <a:avLst/>
              </a:prstGeom>
              <a:noFill/>
            </p:spPr>
            <p:txBody>
              <a:bodyPr wrap="square" rtlCol="0">
                <a:spAutoFit/>
              </a:bodyPr>
              <a:lstStyle/>
              <a:p>
                <a:r>
                  <a:rPr lang="en-US" sz="2400" dirty="0"/>
                  <a:t>Gain is </a:t>
                </a:r>
              </a:p>
              <a:p>
                <a14:m>
                  <m:oMath xmlns:m="http://schemas.openxmlformats.org/officeDocument/2006/math">
                    <m:f>
                      <m:fPr>
                        <m:ctrlPr>
                          <a:rPr lang="en-US" sz="2800" i="1">
                            <a:latin typeface="Cambria Math" panose="02040503050406030204" pitchFamily="18" charset="0"/>
                          </a:rPr>
                        </m:ctrlPr>
                      </m:fPr>
                      <m:num>
                        <m:sSub>
                          <m:sSubPr>
                            <m:ctrlPr>
                              <a:rPr lang="pt" sz="2800" i="1">
                                <a:latin typeface="Cambria Math" panose="02040503050406030204" pitchFamily="18" charset="0"/>
                              </a:rPr>
                            </m:ctrlPr>
                          </m:sSubPr>
                          <m:e>
                            <m:r>
                              <a:rPr lang="en-US" sz="2800" i="1">
                                <a:latin typeface="Cambria Math" panose="02040503050406030204" pitchFamily="18" charset="0"/>
                              </a:rPr>
                              <m:t>𝑅</m:t>
                            </m:r>
                          </m:e>
                          <m:sub>
                            <m:r>
                              <a:rPr lang="en-US" sz="2800" b="0" i="1" smtClean="0">
                                <a:latin typeface="Cambria Math" panose="02040503050406030204" pitchFamily="18" charset="0"/>
                              </a:rPr>
                              <m:t>2</m:t>
                            </m:r>
                          </m:sub>
                        </m:sSub>
                      </m:num>
                      <m:den>
                        <m:sSub>
                          <m:sSubPr>
                            <m:ctrlPr>
                              <a:rPr lang="pt" sz="2800" i="1">
                                <a:latin typeface="Cambria Math" panose="02040503050406030204" pitchFamily="18" charset="0"/>
                              </a:rPr>
                            </m:ctrlPr>
                          </m:sSubPr>
                          <m:e>
                            <m:r>
                              <a:rPr lang="en-US" sz="2800" i="1">
                                <a:latin typeface="Cambria Math" panose="02040503050406030204" pitchFamily="18" charset="0"/>
                              </a:rPr>
                              <m:t>𝑅</m:t>
                            </m:r>
                          </m:e>
                          <m:sub>
                            <m:r>
                              <a:rPr lang="en-US" sz="2800" b="0" i="1" smtClean="0">
                                <a:latin typeface="Cambria Math" panose="02040503050406030204" pitchFamily="18" charset="0"/>
                              </a:rPr>
                              <m:t>1</m:t>
                            </m:r>
                          </m:sub>
                        </m:sSub>
                      </m:den>
                    </m:f>
                  </m:oMath>
                </a14:m>
                <a:r>
                  <a:rPr lang="en-US" sz="2800" dirty="0"/>
                  <a:t>  </a:t>
                </a:r>
                <a:r>
                  <a:rPr lang="en-US" sz="2400" dirty="0"/>
                  <a:t>=   2</a:t>
                </a:r>
              </a:p>
            </p:txBody>
          </p:sp>
        </mc:Choice>
        <mc:Fallback xmlns="">
          <p:sp>
            <p:nvSpPr>
              <p:cNvPr id="20" name="TextBox 19">
                <a:extLst>
                  <a:ext uri="{FF2B5EF4-FFF2-40B4-BE49-F238E27FC236}">
                    <a16:creationId xmlns:a16="http://schemas.microsoft.com/office/drawing/2014/main" id="{8CAA60C8-880A-7348-B190-E60445322558}"/>
                  </a:ext>
                </a:extLst>
              </p:cNvPr>
              <p:cNvSpPr txBox="1">
                <a:spLocks noRot="1" noChangeAspect="1" noMove="1" noResize="1" noEditPoints="1" noAdjustHandles="1" noChangeArrowheads="1" noChangeShapeType="1" noTextEdit="1"/>
              </p:cNvSpPr>
              <p:nvPr/>
            </p:nvSpPr>
            <p:spPr>
              <a:xfrm>
                <a:off x="1073150" y="2121456"/>
                <a:ext cx="2424430" cy="1155573"/>
              </a:xfrm>
              <a:prstGeom prst="rect">
                <a:avLst/>
              </a:prstGeom>
              <a:blipFill>
                <a:blip r:embed="rId4"/>
                <a:stretch>
                  <a:fillRect l="-4188" t="-3261"/>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3792807A-B42E-E74B-8D91-CAF243F14429}"/>
              </a:ext>
            </a:extLst>
          </p:cNvPr>
          <p:cNvCxnSpPr/>
          <p:nvPr/>
        </p:nvCxnSpPr>
        <p:spPr>
          <a:xfrm flipV="1">
            <a:off x="5086350" y="2880360"/>
            <a:ext cx="0" cy="118745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46136F64-2ADC-0345-92DA-02D9E5D8D636}"/>
              </a:ext>
            </a:extLst>
          </p:cNvPr>
          <p:cNvGrpSpPr/>
          <p:nvPr/>
        </p:nvGrpSpPr>
        <p:grpSpPr>
          <a:xfrm>
            <a:off x="3268986" y="2526030"/>
            <a:ext cx="5116823" cy="3147060"/>
            <a:chOff x="5064760" y="3392170"/>
            <a:chExt cx="5744210" cy="3789680"/>
          </a:xfrm>
        </p:grpSpPr>
        <p:pic>
          <p:nvPicPr>
            <p:cNvPr id="3" name="Picture 2">
              <a:extLst>
                <a:ext uri="{FF2B5EF4-FFF2-40B4-BE49-F238E27FC236}">
                  <a16:creationId xmlns:a16="http://schemas.microsoft.com/office/drawing/2014/main" id="{D4BC81C4-4CB7-0D49-AC5C-6875C73E77BA}"/>
                </a:ext>
              </a:extLst>
            </p:cNvPr>
            <p:cNvPicPr>
              <a:picLocks noChangeAspect="1"/>
            </p:cNvPicPr>
            <p:nvPr/>
          </p:nvPicPr>
          <p:blipFill>
            <a:blip r:embed="rId5"/>
            <a:stretch>
              <a:fillRect/>
            </a:stretch>
          </p:blipFill>
          <p:spPr>
            <a:xfrm>
              <a:off x="8064500" y="4244545"/>
              <a:ext cx="2176780" cy="2307387"/>
            </a:xfrm>
            <a:prstGeom prst="rect">
              <a:avLst/>
            </a:prstGeom>
          </p:spPr>
        </p:pic>
        <p:pic>
          <p:nvPicPr>
            <p:cNvPr id="4" name="Picture 3">
              <a:extLst>
                <a:ext uri="{FF2B5EF4-FFF2-40B4-BE49-F238E27FC236}">
                  <a16:creationId xmlns:a16="http://schemas.microsoft.com/office/drawing/2014/main" id="{984436D7-6DD9-1B4B-AFA7-77CC0F49057A}"/>
                </a:ext>
              </a:extLst>
            </p:cNvPr>
            <p:cNvPicPr>
              <a:picLocks noChangeAspect="1"/>
            </p:cNvPicPr>
            <p:nvPr/>
          </p:nvPicPr>
          <p:blipFill>
            <a:blip r:embed="rId6"/>
            <a:stretch>
              <a:fillRect/>
            </a:stretch>
          </p:blipFill>
          <p:spPr>
            <a:xfrm>
              <a:off x="7098030" y="5461000"/>
              <a:ext cx="1333500" cy="1536700"/>
            </a:xfrm>
            <a:prstGeom prst="rect">
              <a:avLst/>
            </a:prstGeom>
          </p:spPr>
        </p:pic>
        <p:pic>
          <p:nvPicPr>
            <p:cNvPr id="5" name="Picture 4">
              <a:extLst>
                <a:ext uri="{FF2B5EF4-FFF2-40B4-BE49-F238E27FC236}">
                  <a16:creationId xmlns:a16="http://schemas.microsoft.com/office/drawing/2014/main" id="{2CCEEAEF-6A4B-7743-9ABE-CD0C8F97994A}"/>
                </a:ext>
              </a:extLst>
            </p:cNvPr>
            <p:cNvPicPr>
              <a:picLocks noChangeAspect="1"/>
            </p:cNvPicPr>
            <p:nvPr/>
          </p:nvPicPr>
          <p:blipFill>
            <a:blip r:embed="rId7"/>
            <a:stretch>
              <a:fillRect/>
            </a:stretch>
          </p:blipFill>
          <p:spPr>
            <a:xfrm>
              <a:off x="7909560" y="3392170"/>
              <a:ext cx="1219200" cy="965200"/>
            </a:xfrm>
            <a:prstGeom prst="rect">
              <a:avLst/>
            </a:prstGeom>
          </p:spPr>
        </p:pic>
        <p:cxnSp>
          <p:nvCxnSpPr>
            <p:cNvPr id="7" name="Straight Connector 6">
              <a:extLst>
                <a:ext uri="{FF2B5EF4-FFF2-40B4-BE49-F238E27FC236}">
                  <a16:creationId xmlns:a16="http://schemas.microsoft.com/office/drawing/2014/main" id="{C266DAF0-DEB6-B44A-B1C5-B906EBB25232}"/>
                </a:ext>
              </a:extLst>
            </p:cNvPr>
            <p:cNvCxnSpPr>
              <a:cxnSpLocks/>
            </p:cNvCxnSpPr>
            <p:nvPr/>
          </p:nvCxnSpPr>
          <p:spPr>
            <a:xfrm>
              <a:off x="9128760" y="3817620"/>
              <a:ext cx="80391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DAD8FCD-8FD8-FD46-A11F-69EC0656C09E}"/>
                </a:ext>
              </a:extLst>
            </p:cNvPr>
            <p:cNvCxnSpPr/>
            <p:nvPr/>
          </p:nvCxnSpPr>
          <p:spPr>
            <a:xfrm>
              <a:off x="9932670" y="3817620"/>
              <a:ext cx="0" cy="164338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8F6C8D4-6A0E-C74C-808C-11CC2DE21C21}"/>
                </a:ext>
              </a:extLst>
            </p:cNvPr>
            <p:cNvPicPr>
              <a:picLocks noChangeAspect="1"/>
            </p:cNvPicPr>
            <p:nvPr/>
          </p:nvPicPr>
          <p:blipFill>
            <a:blip r:embed="rId8"/>
            <a:stretch>
              <a:fillRect/>
            </a:stretch>
          </p:blipFill>
          <p:spPr>
            <a:xfrm>
              <a:off x="5064760" y="4933950"/>
              <a:ext cx="2222500" cy="2247900"/>
            </a:xfrm>
            <a:prstGeom prst="rect">
              <a:avLst/>
            </a:prstGeom>
          </p:spPr>
        </p:pic>
        <p:pic>
          <p:nvPicPr>
            <p:cNvPr id="11" name="Picture 10">
              <a:extLst>
                <a:ext uri="{FF2B5EF4-FFF2-40B4-BE49-F238E27FC236}">
                  <a16:creationId xmlns:a16="http://schemas.microsoft.com/office/drawing/2014/main" id="{47EE3021-9082-B14F-B015-8243BE22DC8C}"/>
                </a:ext>
              </a:extLst>
            </p:cNvPr>
            <p:cNvPicPr>
              <a:picLocks noChangeAspect="1"/>
            </p:cNvPicPr>
            <p:nvPr/>
          </p:nvPicPr>
          <p:blipFill>
            <a:blip r:embed="rId9"/>
            <a:stretch>
              <a:fillRect/>
            </a:stretch>
          </p:blipFill>
          <p:spPr>
            <a:xfrm>
              <a:off x="10046970" y="5005070"/>
              <a:ext cx="762000" cy="368300"/>
            </a:xfrm>
            <a:prstGeom prst="rect">
              <a:avLst/>
            </a:prstGeom>
          </p:spPr>
        </p:pic>
        <p:cxnSp>
          <p:nvCxnSpPr>
            <p:cNvPr id="13" name="Straight Connector 12">
              <a:extLst>
                <a:ext uri="{FF2B5EF4-FFF2-40B4-BE49-F238E27FC236}">
                  <a16:creationId xmlns:a16="http://schemas.microsoft.com/office/drawing/2014/main" id="{707C6802-6288-CF4C-8585-E244A78FDDD5}"/>
                </a:ext>
              </a:extLst>
            </p:cNvPr>
            <p:cNvCxnSpPr/>
            <p:nvPr/>
          </p:nvCxnSpPr>
          <p:spPr>
            <a:xfrm>
              <a:off x="6967220" y="5095446"/>
              <a:ext cx="1306830"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457161B-21FB-B445-B9DD-F2F49E771FE5}"/>
                </a:ext>
              </a:extLst>
            </p:cNvPr>
            <p:cNvCxnSpPr>
              <a:cxnSpLocks/>
            </p:cNvCxnSpPr>
            <p:nvPr/>
          </p:nvCxnSpPr>
          <p:spPr>
            <a:xfrm>
              <a:off x="7120890" y="3819096"/>
              <a:ext cx="80391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D2773234-1D74-A44E-93AC-299E661984CD}"/>
                </a:ext>
              </a:extLst>
            </p:cNvPr>
            <p:cNvPicPr>
              <a:picLocks noChangeAspect="1"/>
            </p:cNvPicPr>
            <p:nvPr/>
          </p:nvPicPr>
          <p:blipFill>
            <a:blip r:embed="rId10"/>
            <a:stretch>
              <a:fillRect/>
            </a:stretch>
          </p:blipFill>
          <p:spPr>
            <a:xfrm>
              <a:off x="8931910" y="4349750"/>
              <a:ext cx="660400" cy="330200"/>
            </a:xfrm>
            <a:prstGeom prst="rect">
              <a:avLst/>
            </a:prstGeom>
          </p:spPr>
        </p:pic>
        <p:pic>
          <p:nvPicPr>
            <p:cNvPr id="28" name="Picture 27">
              <a:extLst>
                <a:ext uri="{FF2B5EF4-FFF2-40B4-BE49-F238E27FC236}">
                  <a16:creationId xmlns:a16="http://schemas.microsoft.com/office/drawing/2014/main" id="{15DF200D-29C9-E643-BCF0-8CFE111907CA}"/>
                </a:ext>
              </a:extLst>
            </p:cNvPr>
            <p:cNvPicPr>
              <a:picLocks noChangeAspect="1"/>
            </p:cNvPicPr>
            <p:nvPr/>
          </p:nvPicPr>
          <p:blipFill>
            <a:blip r:embed="rId11"/>
            <a:stretch>
              <a:fillRect/>
            </a:stretch>
          </p:blipFill>
          <p:spPr>
            <a:xfrm>
              <a:off x="8971280" y="6189980"/>
              <a:ext cx="787400" cy="330200"/>
            </a:xfrm>
            <a:prstGeom prst="rect">
              <a:avLst/>
            </a:prstGeom>
          </p:spPr>
        </p:pic>
        <p:cxnSp>
          <p:nvCxnSpPr>
            <p:cNvPr id="32" name="Straight Connector 31">
              <a:extLst>
                <a:ext uri="{FF2B5EF4-FFF2-40B4-BE49-F238E27FC236}">
                  <a16:creationId xmlns:a16="http://schemas.microsoft.com/office/drawing/2014/main" id="{8A16008A-5BBB-EF4F-88D0-1C42F4D504EE}"/>
                </a:ext>
              </a:extLst>
            </p:cNvPr>
            <p:cNvCxnSpPr/>
            <p:nvPr/>
          </p:nvCxnSpPr>
          <p:spPr>
            <a:xfrm flipH="1" flipV="1">
              <a:off x="9212580" y="5634990"/>
              <a:ext cx="15240" cy="55499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9E79CAC-255E-6040-ACD0-399E4999FD30}"/>
                </a:ext>
              </a:extLst>
            </p:cNvPr>
            <p:cNvCxnSpPr/>
            <p:nvPr/>
          </p:nvCxnSpPr>
          <p:spPr>
            <a:xfrm flipH="1" flipV="1">
              <a:off x="9227820" y="4621530"/>
              <a:ext cx="15240" cy="55499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6" name="Slide Number Placeholder 5">
            <a:extLst>
              <a:ext uri="{FF2B5EF4-FFF2-40B4-BE49-F238E27FC236}">
                <a16:creationId xmlns:a16="http://schemas.microsoft.com/office/drawing/2014/main" id="{069207CC-9C4A-724F-A68E-C93D12B2D63F}"/>
              </a:ext>
            </a:extLst>
          </p:cNvPr>
          <p:cNvSpPr>
            <a:spLocks noGrp="1"/>
          </p:cNvSpPr>
          <p:nvPr>
            <p:ph type="sldNum" sz="quarter" idx="12"/>
          </p:nvPr>
        </p:nvSpPr>
        <p:spPr/>
        <p:txBody>
          <a:bodyPr/>
          <a:lstStyle/>
          <a:p>
            <a:fld id="{F33FCB0E-AFE6-8F4B-B9EB-BD4C96BB7C7B}" type="slidenum">
              <a:rPr lang="en-US" smtClean="0"/>
              <a:t>22</a:t>
            </a:fld>
            <a:endParaRPr lang="en-US"/>
          </a:p>
        </p:txBody>
      </p:sp>
    </p:spTree>
    <p:extLst>
      <p:ext uri="{BB962C8B-B14F-4D97-AF65-F5344CB8AC3E}">
        <p14:creationId xmlns:p14="http://schemas.microsoft.com/office/powerpoint/2010/main" val="2950303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5.3 The Inverting Amplifier Circuit</a:t>
            </a:r>
          </a:p>
        </p:txBody>
      </p:sp>
      <p:pic>
        <p:nvPicPr>
          <p:cNvPr id="6" name="Picture 5">
            <a:extLst>
              <a:ext uri="{FF2B5EF4-FFF2-40B4-BE49-F238E27FC236}">
                <a16:creationId xmlns:a16="http://schemas.microsoft.com/office/drawing/2014/main" id="{995F1F39-CEA3-4040-8B92-5F5EDA6AFBDE}"/>
              </a:ext>
            </a:extLst>
          </p:cNvPr>
          <p:cNvPicPr>
            <a:picLocks noChangeAspect="1"/>
          </p:cNvPicPr>
          <p:nvPr/>
        </p:nvPicPr>
        <p:blipFill>
          <a:blip r:embed="rId2"/>
          <a:stretch>
            <a:fillRect/>
          </a:stretch>
        </p:blipFill>
        <p:spPr>
          <a:xfrm>
            <a:off x="2623820" y="1962150"/>
            <a:ext cx="6578600" cy="2362200"/>
          </a:xfrm>
          <a:prstGeom prst="rect">
            <a:avLst/>
          </a:prstGeom>
        </p:spPr>
      </p:pic>
      <p:pic>
        <p:nvPicPr>
          <p:cNvPr id="8" name="Picture 7">
            <a:extLst>
              <a:ext uri="{FF2B5EF4-FFF2-40B4-BE49-F238E27FC236}">
                <a16:creationId xmlns:a16="http://schemas.microsoft.com/office/drawing/2014/main" id="{D28BC7F8-BE56-004F-81B2-A3E34C744669}"/>
              </a:ext>
            </a:extLst>
          </p:cNvPr>
          <p:cNvPicPr>
            <a:picLocks noChangeAspect="1"/>
          </p:cNvPicPr>
          <p:nvPr/>
        </p:nvPicPr>
        <p:blipFill>
          <a:blip r:embed="rId3"/>
          <a:stretch>
            <a:fillRect/>
          </a:stretch>
        </p:blipFill>
        <p:spPr>
          <a:xfrm>
            <a:off x="3751971" y="4240530"/>
            <a:ext cx="3311769" cy="1435100"/>
          </a:xfrm>
          <a:prstGeom prst="rect">
            <a:avLst/>
          </a:prstGeom>
        </p:spPr>
      </p:pic>
      <p:sp>
        <p:nvSpPr>
          <p:cNvPr id="3" name="Slide Number Placeholder 2">
            <a:extLst>
              <a:ext uri="{FF2B5EF4-FFF2-40B4-BE49-F238E27FC236}">
                <a16:creationId xmlns:a16="http://schemas.microsoft.com/office/drawing/2014/main" id="{59A4B67F-C58F-1343-9295-22416CA95630}"/>
              </a:ext>
            </a:extLst>
          </p:cNvPr>
          <p:cNvSpPr>
            <a:spLocks noGrp="1"/>
          </p:cNvSpPr>
          <p:nvPr>
            <p:ph type="sldNum" sz="quarter" idx="12"/>
          </p:nvPr>
        </p:nvSpPr>
        <p:spPr/>
        <p:txBody>
          <a:bodyPr/>
          <a:lstStyle/>
          <a:p>
            <a:fld id="{F33FCB0E-AFE6-8F4B-B9EB-BD4C96BB7C7B}" type="slidenum">
              <a:rPr lang="en-US" smtClean="0"/>
              <a:t>23</a:t>
            </a:fld>
            <a:endParaRPr lang="en-US"/>
          </a:p>
        </p:txBody>
      </p:sp>
    </p:spTree>
    <p:extLst>
      <p:ext uri="{BB962C8B-B14F-4D97-AF65-F5344CB8AC3E}">
        <p14:creationId xmlns:p14="http://schemas.microsoft.com/office/powerpoint/2010/main" val="1786714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5.3 The Inverting Amplifier Circuit</a:t>
            </a:r>
            <a:br>
              <a:rPr lang="en-US" dirty="0"/>
            </a:br>
            <a:r>
              <a:rPr lang="en-US" dirty="0"/>
              <a:t>Example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A831EF-55BB-9246-ACC7-589DC4B8A7E2}"/>
                  </a:ext>
                </a:extLst>
              </p:cNvPr>
              <p:cNvSpPr txBox="1"/>
              <p:nvPr/>
            </p:nvSpPr>
            <p:spPr>
              <a:xfrm>
                <a:off x="636616" y="1744980"/>
                <a:ext cx="5722620" cy="2308324"/>
              </a:xfrm>
              <a:prstGeom prst="rect">
                <a:avLst/>
              </a:prstGeom>
              <a:noFill/>
            </p:spPr>
            <p:txBody>
              <a:bodyPr wrap="square" rtlCol="0">
                <a:spAutoFit/>
              </a:bodyPr>
              <a:lstStyle/>
              <a:p>
                <a:r>
                  <a:rPr lang="en-US" sz="2400" dirty="0">
                    <a:solidFill>
                      <a:srgbClr val="FF0000"/>
                    </a:solidFill>
                  </a:rPr>
                  <a:t>Example:</a:t>
                </a:r>
              </a:p>
              <a:p>
                <a:r>
                  <a:rPr lang="en-US" sz="2400" dirty="0">
                    <a:solidFill>
                      <a:srgbClr val="FF0000"/>
                    </a:solidFill>
                  </a:rPr>
                  <a:t>In the </a:t>
                </a:r>
                <a:r>
                  <a:rPr lang="en-US" sz="2400" b="1" dirty="0">
                    <a:solidFill>
                      <a:srgbClr val="FF0000"/>
                    </a:solidFill>
                  </a:rPr>
                  <a:t>ideal</a:t>
                </a:r>
                <a:r>
                  <a:rPr lang="en-US" sz="2400" dirty="0">
                    <a:solidFill>
                      <a:srgbClr val="FF0000"/>
                    </a:solidFill>
                  </a:rPr>
                  <a:t> op amp circuit, If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𝑖</m:t>
                        </m:r>
                      </m:sub>
                    </m:sSub>
                  </m:oMath>
                </a14:m>
                <a:r>
                  <a:rPr lang="en-US" sz="2400" dirty="0">
                    <a:solidFill>
                      <a:srgbClr val="FF0000"/>
                    </a:solidFill>
                  </a:rPr>
                  <a:t> is 0.5 volts, find:</a:t>
                </a:r>
              </a:p>
              <a:p>
                <a:pPr marL="457200" indent="-457200">
                  <a:buAutoNum type="alphaLcParenR"/>
                </a:pP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𝑜</m:t>
                        </m:r>
                      </m:sub>
                    </m:sSub>
                  </m:oMath>
                </a14:m>
                <a:r>
                  <a:rPr lang="en-US" sz="2400" dirty="0">
                    <a:solidFill>
                      <a:srgbClr val="FF0000"/>
                    </a:solidFill>
                  </a:rPr>
                  <a:t> and </a:t>
                </a:r>
              </a:p>
              <a:p>
                <a:pPr marL="457200" indent="-457200">
                  <a:buAutoNum type="alphaLcParenR"/>
                </a:pPr>
                <a:r>
                  <a:rPr lang="en-US" sz="2400" dirty="0">
                    <a:solidFill>
                      <a:srgbClr val="FF0000"/>
                    </a:solidFill>
                  </a:rPr>
                  <a:t>the currents in the 10k &amp; 25k resistors. </a:t>
                </a:r>
              </a:p>
              <a:p>
                <a:endParaRPr lang="en-US" sz="2400" dirty="0">
                  <a:solidFill>
                    <a:srgbClr val="FF0000"/>
                  </a:solidFill>
                </a:endParaRPr>
              </a:p>
            </p:txBody>
          </p:sp>
        </mc:Choice>
        <mc:Fallback xmlns="">
          <p:sp>
            <p:nvSpPr>
              <p:cNvPr id="7" name="TextBox 6">
                <a:extLst>
                  <a:ext uri="{FF2B5EF4-FFF2-40B4-BE49-F238E27FC236}">
                    <a16:creationId xmlns:a16="http://schemas.microsoft.com/office/drawing/2014/main" id="{9FA831EF-55BB-9246-ACC7-589DC4B8A7E2}"/>
                  </a:ext>
                </a:extLst>
              </p:cNvPr>
              <p:cNvSpPr txBox="1">
                <a:spLocks noRot="1" noChangeAspect="1" noMove="1" noResize="1" noEditPoints="1" noAdjustHandles="1" noChangeArrowheads="1" noChangeShapeType="1" noTextEdit="1"/>
              </p:cNvSpPr>
              <p:nvPr/>
            </p:nvSpPr>
            <p:spPr>
              <a:xfrm>
                <a:off x="636616" y="1744980"/>
                <a:ext cx="5722620" cy="2308324"/>
              </a:xfrm>
              <a:prstGeom prst="rect">
                <a:avLst/>
              </a:prstGeom>
              <a:blipFill>
                <a:blip r:embed="rId2"/>
                <a:stretch>
                  <a:fillRect l="-1549" t="-163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2B421D3-7DBA-3F4A-BAD0-3326C5377123}"/>
                  </a:ext>
                </a:extLst>
              </p:cNvPr>
              <p:cNvSpPr/>
              <p:nvPr/>
            </p:nvSpPr>
            <p:spPr>
              <a:xfrm>
                <a:off x="9422603" y="3744249"/>
                <a:ext cx="1833900" cy="856709"/>
              </a:xfrm>
              <a:prstGeom prst="rect">
                <a:avLst/>
              </a:prstGeom>
              <a:ln>
                <a:solidFill>
                  <a:schemeClr val="accent1">
                    <a:shade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 sz="2400" i="1" smtClean="0">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𝑜</m:t>
                          </m:r>
                        </m:sub>
                      </m:sSub>
                      <m:r>
                        <a:rPr lang="en-US" sz="2400" b="0" i="1" smtClean="0">
                          <a:latin typeface="Cambria Math" panose="02040503050406030204" pitchFamily="18" charset="0"/>
                        </a:rPr>
                        <m:t>=</m:t>
                      </m:r>
                      <m:f>
                        <m:fPr>
                          <m:ctrlPr>
                            <a:rPr lang="en-US" sz="2400" i="1">
                              <a:latin typeface="Cambria Math" panose="02040503050406030204" pitchFamily="18" charset="0"/>
                            </a:rPr>
                          </m:ctrlPr>
                        </m:fPr>
                        <m:num>
                          <m:sSub>
                            <m:sSubPr>
                              <m:ctrlPr>
                                <a:rPr lang="pt" sz="2400" i="1">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𝑅</m:t>
                              </m:r>
                            </m:e>
                            <m:sub>
                              <m:r>
                                <a:rPr lang="en-US" sz="2400" b="0" i="1" smtClean="0">
                                  <a:latin typeface="Cambria Math" panose="02040503050406030204" pitchFamily="18" charset="0"/>
                                </a:rPr>
                                <m:t>𝑓</m:t>
                              </m:r>
                            </m:sub>
                          </m:sSub>
                        </m:num>
                        <m:den>
                          <m:sSub>
                            <m:sSubPr>
                              <m:ctrlPr>
                                <a:rPr lang="pt" sz="2400" i="1">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𝑠</m:t>
                              </m:r>
                            </m:sub>
                          </m:sSub>
                        </m:den>
                      </m:f>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𝑠</m:t>
                          </m:r>
                        </m:sub>
                      </m:sSub>
                    </m:oMath>
                  </m:oMathPara>
                </a14:m>
                <a:endParaRPr lang="en-US" sz="2400" dirty="0"/>
              </a:p>
            </p:txBody>
          </p:sp>
        </mc:Choice>
        <mc:Fallback xmlns="">
          <p:sp>
            <p:nvSpPr>
              <p:cNvPr id="3" name="Rectangle 2">
                <a:extLst>
                  <a:ext uri="{FF2B5EF4-FFF2-40B4-BE49-F238E27FC236}">
                    <a16:creationId xmlns:a16="http://schemas.microsoft.com/office/drawing/2014/main" id="{32B421D3-7DBA-3F4A-BAD0-3326C5377123}"/>
                  </a:ext>
                </a:extLst>
              </p:cNvPr>
              <p:cNvSpPr>
                <a:spLocks noRot="1" noChangeAspect="1" noMove="1" noResize="1" noEditPoints="1" noAdjustHandles="1" noChangeArrowheads="1" noChangeShapeType="1" noTextEdit="1"/>
              </p:cNvSpPr>
              <p:nvPr/>
            </p:nvSpPr>
            <p:spPr>
              <a:xfrm>
                <a:off x="9422603" y="3744249"/>
                <a:ext cx="1833900" cy="856709"/>
              </a:xfrm>
              <a:prstGeom prst="rect">
                <a:avLst/>
              </a:prstGeom>
              <a:blipFill>
                <a:blip r:embed="rId3"/>
                <a:stretch>
                  <a:fillRect/>
                </a:stretch>
              </a:blipFill>
              <a:ln>
                <a:solidFill>
                  <a:schemeClr val="accent1">
                    <a:shade val="50000"/>
                  </a:schemeClr>
                </a:solidFill>
              </a:ln>
            </p:spPr>
            <p:txBody>
              <a:bodyPr/>
              <a:lstStyle/>
              <a:p>
                <a:r>
                  <a:rPr lang="en-US">
                    <a:noFill/>
                  </a:rPr>
                  <a:t> </a:t>
                </a:r>
              </a:p>
            </p:txBody>
          </p:sp>
        </mc:Fallback>
      </mc:AlternateContent>
      <p:pic>
        <p:nvPicPr>
          <p:cNvPr id="6" name="Picture 5">
            <a:extLst>
              <a:ext uri="{FF2B5EF4-FFF2-40B4-BE49-F238E27FC236}">
                <a16:creationId xmlns:a16="http://schemas.microsoft.com/office/drawing/2014/main" id="{ED535BB6-512D-1445-A858-4A0D4A7C3F45}"/>
              </a:ext>
            </a:extLst>
          </p:cNvPr>
          <p:cNvPicPr>
            <a:picLocks noChangeAspect="1"/>
          </p:cNvPicPr>
          <p:nvPr/>
        </p:nvPicPr>
        <p:blipFill>
          <a:blip r:embed="rId4"/>
          <a:stretch>
            <a:fillRect/>
          </a:stretch>
        </p:blipFill>
        <p:spPr>
          <a:xfrm>
            <a:off x="7923530" y="1744980"/>
            <a:ext cx="3454400" cy="1905000"/>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07311F3-4220-7544-BB25-73E6138E577C}"/>
                  </a:ext>
                </a:extLst>
              </p:cNvPr>
              <p:cNvSpPr txBox="1"/>
              <p:nvPr/>
            </p:nvSpPr>
            <p:spPr>
              <a:xfrm>
                <a:off x="568036" y="4025112"/>
                <a:ext cx="8575964" cy="2646045"/>
              </a:xfrm>
              <a:prstGeom prst="rect">
                <a:avLst/>
              </a:prstGeom>
              <a:noFill/>
            </p:spPr>
            <p:txBody>
              <a:bodyPr wrap="square" rtlCol="0">
                <a:spAutoFit/>
              </a:bodyPr>
              <a:lstStyle/>
              <a:p>
                <a:pPr marL="342900" indent="-342900">
                  <a:buAutoNum type="alphaLcParenR"/>
                </a:pPr>
                <a:r>
                  <a:rPr lang="en-US" sz="2400" dirty="0"/>
                  <a:t>Since </a:t>
                </a:r>
                <a14:m>
                  <m:oMath xmlns:m="http://schemas.openxmlformats.org/officeDocument/2006/math">
                    <m:f>
                      <m:fPr>
                        <m:ctrlPr>
                          <a:rPr lang="en-US" sz="2400" i="1">
                            <a:latin typeface="Cambria Math" panose="02040503050406030204" pitchFamily="18" charset="0"/>
                          </a:rPr>
                        </m:ctrlPr>
                      </m:fPr>
                      <m:num>
                        <m:sSub>
                          <m:sSubPr>
                            <m:ctrlPr>
                              <a:rPr lang="pt"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𝑅</m:t>
                            </m:r>
                          </m:e>
                          <m:sub>
                            <m:r>
                              <a:rPr lang="en-US" sz="2400" i="1">
                                <a:latin typeface="Cambria Math" panose="02040503050406030204" pitchFamily="18" charset="0"/>
                              </a:rPr>
                              <m:t>𝑓</m:t>
                            </m:r>
                          </m:sub>
                        </m:sSub>
                      </m:num>
                      <m:den>
                        <m:sSub>
                          <m:sSubPr>
                            <m:ctrlPr>
                              <a:rPr lang="pt"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𝑠</m:t>
                            </m:r>
                          </m:sub>
                        </m:sSub>
                      </m:den>
                    </m:f>
                  </m:oMath>
                </a14:m>
                <a:r>
                  <a:rPr lang="en-US" sz="2400" dirty="0"/>
                  <a:t> equals -25/10 or -2.5,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𝑜</m:t>
                        </m:r>
                      </m:sub>
                    </m:sSub>
                  </m:oMath>
                </a14:m>
                <a:r>
                  <a:rPr lang="en-US" sz="2400" dirty="0"/>
                  <a:t> = (0.5 * -2.5), or </a:t>
                </a:r>
                <a:r>
                  <a:rPr lang="en-US" sz="2400" u="sng" dirty="0"/>
                  <a:t>-1.25 </a:t>
                </a:r>
                <a:r>
                  <a:rPr lang="en-US" sz="2400" dirty="0"/>
                  <a:t>volts</a:t>
                </a:r>
              </a:p>
              <a:p>
                <a:pPr marL="342900" indent="-342900">
                  <a:buAutoNum type="alphaLcParenR"/>
                </a:pPr>
                <a:endParaRPr lang="en-US" sz="2400" dirty="0"/>
              </a:p>
              <a:p>
                <a:pPr marL="342900" indent="-342900">
                  <a:buFontTx/>
                  <a:buAutoNum type="alphaLcParenR"/>
                </a:pPr>
                <a:r>
                  <a:rPr lang="en-US" sz="2400" dirty="0"/>
                  <a:t>Current, </a:t>
                </a:r>
                <a14:m>
                  <m:oMath xmlns:m="http://schemas.openxmlformats.org/officeDocument/2006/math">
                    <m:sSub>
                      <m:sSubPr>
                        <m:ctrlPr>
                          <a:rPr lang="pt" sz="2400" i="1">
                            <a:latin typeface="Cambria Math" panose="02040503050406030204" pitchFamily="18" charset="0"/>
                          </a:rPr>
                        </m:ctrlPr>
                      </m:sSubPr>
                      <m:e>
                        <m:r>
                          <a:rPr lang="en-US" sz="2400" b="0" i="1" smtClean="0">
                            <a:latin typeface="Cambria Math" panose="02040503050406030204" pitchFamily="18" charset="0"/>
                          </a:rPr>
                          <m:t>𝑖</m:t>
                        </m:r>
                      </m:e>
                      <m:sub>
                        <m:r>
                          <a:rPr lang="en-US" sz="2400" b="0" i="1" smtClean="0">
                            <a:latin typeface="Cambria Math" panose="02040503050406030204" pitchFamily="18" charset="0"/>
                          </a:rPr>
                          <m:t>10</m:t>
                        </m:r>
                        <m:r>
                          <a:rPr lang="en-US" sz="2400" b="0" i="1" smtClean="0">
                            <a:latin typeface="Cambria Math" panose="02040503050406030204" pitchFamily="18" charset="0"/>
                          </a:rPr>
                          <m:t>𝑘</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pt" sz="2400" i="1">
                                <a:latin typeface="Cambria Math" panose="02040503050406030204" pitchFamily="18" charset="0"/>
                              </a:rPr>
                            </m:ctrlPr>
                          </m:sSubPr>
                          <m:e>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𝑣</m:t>
                            </m:r>
                          </m:e>
                          <m:sub>
                            <m:r>
                              <a:rPr lang="en-US" sz="2400" b="0" i="1" smtClean="0">
                                <a:latin typeface="Cambria Math" panose="02040503050406030204" pitchFamily="18" charset="0"/>
                              </a:rPr>
                              <m:t>𝑛</m:t>
                            </m:r>
                          </m:sub>
                        </m:sSub>
                      </m:num>
                      <m:den>
                        <m:r>
                          <a:rPr lang="en-US" sz="2400" b="0" i="1" smtClean="0">
                            <a:latin typeface="Cambria Math" panose="02040503050406030204" pitchFamily="18" charset="0"/>
                          </a:rPr>
                          <m:t>10</m:t>
                        </m:r>
                        <m:r>
                          <a:rPr lang="en-US" sz="2400" b="0" i="1" smtClean="0">
                            <a:latin typeface="Cambria Math" panose="02040503050406030204" pitchFamily="18" charset="0"/>
                          </a:rPr>
                          <m:t>𝑘</m:t>
                        </m:r>
                      </m:den>
                    </m:f>
                  </m:oMath>
                </a14:m>
                <a:r>
                  <a:rPr lang="en-US" sz="2400" dirty="0"/>
                  <a:t> which is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0.5 −</m:t>
                        </m:r>
                        <m:r>
                          <a:rPr lang="en-US" sz="2400" b="0" i="1" smtClean="0">
                            <a:latin typeface="Cambria Math" panose="02040503050406030204" pitchFamily="18" charset="0"/>
                          </a:rPr>
                          <m:t> </m:t>
                        </m:r>
                        <m:r>
                          <a:rPr lang="en-US" sz="2400" i="1">
                            <a:latin typeface="Cambria Math" panose="02040503050406030204" pitchFamily="18" charset="0"/>
                          </a:rPr>
                          <m:t>0</m:t>
                        </m:r>
                      </m:num>
                      <m:den>
                        <m:r>
                          <a:rPr lang="en-US" sz="2400" i="1">
                            <a:latin typeface="Cambria Math" panose="02040503050406030204" pitchFamily="18" charset="0"/>
                          </a:rPr>
                          <m:t>10</m:t>
                        </m:r>
                        <m:r>
                          <a:rPr lang="en-US" sz="2400" i="1">
                            <a:latin typeface="Cambria Math" panose="02040503050406030204" pitchFamily="18" charset="0"/>
                          </a:rPr>
                          <m:t>𝑘</m:t>
                        </m:r>
                      </m:den>
                    </m:f>
                    <m:r>
                      <a:rPr lang="en-US" sz="2400" i="1">
                        <a:latin typeface="Cambria Math" panose="02040503050406030204" pitchFamily="18" charset="0"/>
                      </a:rPr>
                      <m:t> </m:t>
                    </m:r>
                  </m:oMath>
                </a14:m>
                <a:r>
                  <a:rPr lang="en-US" sz="2400" dirty="0"/>
                  <a:t> or 50 </a:t>
                </a:r>
                <a:r>
                  <a:rPr lang="en-US" sz="2400" dirty="0" err="1"/>
                  <a:t>microAmps</a:t>
                </a:r>
                <a:r>
                  <a:rPr lang="en-US" sz="2400" dirty="0"/>
                  <a:t>. </a:t>
                </a:r>
              </a:p>
              <a:p>
                <a:r>
                  <a:rPr lang="en-US" sz="2400" dirty="0"/>
                  <a:t>     Current,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𝑖</m:t>
                        </m:r>
                      </m:e>
                      <m:sub>
                        <m:r>
                          <a:rPr lang="en-US" sz="2400" b="0" i="1" smtClean="0">
                            <a:latin typeface="Cambria Math" panose="02040503050406030204" pitchFamily="18" charset="0"/>
                          </a:rPr>
                          <m:t>25</m:t>
                        </m:r>
                        <m:r>
                          <a:rPr lang="en-US" sz="2400" i="1">
                            <a:latin typeface="Cambria Math" panose="02040503050406030204" pitchFamily="18" charset="0"/>
                          </a:rPr>
                          <m:t>𝑘</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pt" sz="2400" i="1">
                                <a:latin typeface="Cambria Math" panose="02040503050406030204" pitchFamily="18" charset="0"/>
                              </a:rPr>
                            </m:ctrlPr>
                          </m:sSubPr>
                          <m:e>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𝑛</m:t>
                                </m:r>
                              </m:sub>
                            </m:sSub>
                            <m:r>
                              <a:rPr lang="en-US" sz="2400" i="1">
                                <a:latin typeface="Cambria Math" panose="02040503050406030204" pitchFamily="18" charset="0"/>
                              </a:rPr>
                              <m:t>−</m:t>
                            </m:r>
                            <m:r>
                              <a:rPr lang="en-US" sz="2400" i="1">
                                <a:latin typeface="Cambria Math" panose="02040503050406030204" pitchFamily="18" charset="0"/>
                              </a:rPr>
                              <m:t>𝑣</m:t>
                            </m:r>
                          </m:e>
                          <m:sub>
                            <m:r>
                              <a:rPr lang="en-US" sz="2400" b="0" i="1" smtClean="0">
                                <a:latin typeface="Cambria Math" panose="02040503050406030204" pitchFamily="18" charset="0"/>
                              </a:rPr>
                              <m:t>𝑜</m:t>
                            </m:r>
                          </m:sub>
                        </m:sSub>
                      </m:num>
                      <m:den>
                        <m:r>
                          <a:rPr lang="en-US" sz="2400" b="0" i="1" smtClean="0">
                            <a:latin typeface="Cambria Math" panose="02040503050406030204" pitchFamily="18" charset="0"/>
                          </a:rPr>
                          <m:t>25</m:t>
                        </m:r>
                        <m:r>
                          <a:rPr lang="en-US" sz="2400" i="1">
                            <a:latin typeface="Cambria Math" panose="02040503050406030204" pitchFamily="18" charset="0"/>
                          </a:rPr>
                          <m:t>𝑘</m:t>
                        </m:r>
                      </m:den>
                    </m:f>
                  </m:oMath>
                </a14:m>
                <a:r>
                  <a:rPr lang="en-US" sz="2400" dirty="0"/>
                  <a:t> which is </a:t>
                </a:r>
                <a14:m>
                  <m:oMath xmlns:m="http://schemas.openxmlformats.org/officeDocument/2006/math">
                    <m:f>
                      <m:fPr>
                        <m:ctrlPr>
                          <a:rPr lang="en-US" sz="2400" i="1">
                            <a:latin typeface="Cambria Math" panose="02040503050406030204" pitchFamily="18" charset="0"/>
                          </a:rPr>
                        </m:ctrlPr>
                      </m:fPr>
                      <m:num>
                        <m:r>
                          <a:rPr lang="en-US" sz="2400" b="0" i="1" smtClean="0">
                            <a:latin typeface="Cambria Math" panose="02040503050406030204" pitchFamily="18" charset="0"/>
                          </a:rPr>
                          <m:t>0 −(−1.25)</m:t>
                        </m:r>
                      </m:num>
                      <m:den>
                        <m:r>
                          <a:rPr lang="en-US" sz="2400" b="0" i="1" smtClean="0">
                            <a:latin typeface="Cambria Math" panose="02040503050406030204" pitchFamily="18" charset="0"/>
                          </a:rPr>
                          <m:t>25</m:t>
                        </m:r>
                        <m:r>
                          <a:rPr lang="en-US" sz="2400" i="1">
                            <a:latin typeface="Cambria Math" panose="02040503050406030204" pitchFamily="18" charset="0"/>
                          </a:rPr>
                          <m:t>𝑘</m:t>
                        </m:r>
                      </m:den>
                    </m:f>
                    <m:r>
                      <a:rPr lang="en-US" sz="2400" i="1">
                        <a:latin typeface="Cambria Math" panose="02040503050406030204" pitchFamily="18" charset="0"/>
                      </a:rPr>
                      <m:t> </m:t>
                    </m:r>
                  </m:oMath>
                </a14:m>
                <a:r>
                  <a:rPr lang="en-US" sz="2400" dirty="0"/>
                  <a:t> or 50 </a:t>
                </a:r>
                <a:r>
                  <a:rPr lang="en-US" sz="2400" dirty="0" err="1"/>
                  <a:t>microAmps</a:t>
                </a:r>
                <a:r>
                  <a:rPr lang="en-US" sz="2400" dirty="0"/>
                  <a:t>. </a:t>
                </a:r>
              </a:p>
              <a:p>
                <a:r>
                  <a:rPr lang="en-US" sz="2400" dirty="0"/>
                  <a:t>      Also,      </a:t>
                </a:r>
                <a:r>
                  <a:rPr lang="en-US" sz="2400" i="1" dirty="0"/>
                  <a:t>       </a:t>
                </a:r>
                <a14:m>
                  <m:oMath xmlns:m="http://schemas.openxmlformats.org/officeDocument/2006/math">
                    <m:r>
                      <a:rPr lang="en-US" sz="2400" i="1" dirty="0" smtClean="0">
                        <a:latin typeface="Cambria Math" panose="02040503050406030204" pitchFamily="18" charset="0"/>
                      </a:rPr>
                      <m:t>𝑖</m:t>
                    </m:r>
                  </m:oMath>
                </a14:m>
                <a:r>
                  <a:rPr lang="en-US" sz="2400" i="1" dirty="0"/>
                  <a:t> </a:t>
                </a:r>
                <a14:m>
                  <m:oMath xmlns:m="http://schemas.openxmlformats.org/officeDocument/2006/math">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pt" sz="2400" i="1">
                                <a:latin typeface="Cambria Math" panose="02040503050406030204" pitchFamily="18" charset="0"/>
                              </a:rPr>
                            </m:ctrlPr>
                          </m:sSubPr>
                          <m:e>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𝑖</m:t>
                                </m:r>
                                <m:r>
                                  <a:rPr lang="en-US" sz="2400" i="1">
                                    <a:latin typeface="Cambria Math" panose="02040503050406030204" pitchFamily="18" charset="0"/>
                                  </a:rPr>
                                  <m:t>𝑛</m:t>
                                </m:r>
                              </m:sub>
                            </m:sSub>
                            <m:r>
                              <a:rPr lang="en-US" sz="2400" i="1">
                                <a:latin typeface="Cambria Math" panose="02040503050406030204" pitchFamily="18" charset="0"/>
                              </a:rPr>
                              <m:t>−</m:t>
                            </m:r>
                            <m:r>
                              <a:rPr lang="en-US" sz="2400" i="1">
                                <a:latin typeface="Cambria Math" panose="02040503050406030204" pitchFamily="18" charset="0"/>
                              </a:rPr>
                              <m:t>𝑣</m:t>
                            </m:r>
                          </m:e>
                          <m:sub>
                            <m:r>
                              <a:rPr lang="en-US" sz="2400" i="1">
                                <a:latin typeface="Cambria Math" panose="02040503050406030204" pitchFamily="18" charset="0"/>
                              </a:rPr>
                              <m:t>𝑜</m:t>
                            </m:r>
                            <m:r>
                              <a:rPr lang="en-US" sz="2400" b="0" i="1" smtClean="0">
                                <a:latin typeface="Cambria Math" panose="02040503050406030204" pitchFamily="18" charset="0"/>
                              </a:rPr>
                              <m:t>𝑢𝑡</m:t>
                            </m:r>
                          </m:sub>
                        </m:sSub>
                      </m:num>
                      <m:den>
                        <m:r>
                          <a:rPr lang="en-US" sz="2400" b="0" i="1" smtClean="0">
                            <a:latin typeface="Cambria Math" panose="02040503050406030204" pitchFamily="18" charset="0"/>
                          </a:rPr>
                          <m:t>10</m:t>
                        </m:r>
                        <m:r>
                          <a:rPr lang="en-US" sz="2400" b="0" i="1" smtClean="0">
                            <a:latin typeface="Cambria Math" panose="02040503050406030204" pitchFamily="18" charset="0"/>
                          </a:rPr>
                          <m:t>𝑘</m:t>
                        </m:r>
                        <m:r>
                          <a:rPr lang="en-US" sz="2400" b="0" i="1" smtClean="0">
                            <a:latin typeface="Cambria Math" panose="02040503050406030204" pitchFamily="18" charset="0"/>
                          </a:rPr>
                          <m:t>+25</m:t>
                        </m:r>
                        <m:r>
                          <a:rPr lang="en-US" sz="2400" i="1">
                            <a:latin typeface="Cambria Math" panose="02040503050406030204" pitchFamily="18" charset="0"/>
                          </a:rPr>
                          <m:t>𝑘</m:t>
                        </m:r>
                      </m:den>
                    </m:f>
                    <m:r>
                      <a:rPr lang="en-US" sz="2400" i="1">
                        <a:latin typeface="Cambria Math" panose="02040503050406030204" pitchFamily="18" charset="0"/>
                      </a:rPr>
                      <m:t> </m:t>
                    </m:r>
                  </m:oMath>
                </a14:m>
                <a:r>
                  <a:rPr lang="en-US" sz="2400" dirty="0"/>
                  <a:t>=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0.5 −</m:t>
                        </m:r>
                        <m:r>
                          <a:rPr lang="en-US" sz="2400" b="0" i="1" smtClean="0">
                            <a:latin typeface="Cambria Math" panose="02040503050406030204" pitchFamily="18" charset="0"/>
                          </a:rPr>
                          <m:t>(−1.25)</m:t>
                        </m:r>
                      </m:num>
                      <m:den>
                        <m:r>
                          <a:rPr lang="en-US" sz="2400" b="0" i="1" smtClean="0">
                            <a:latin typeface="Cambria Math" panose="02040503050406030204" pitchFamily="18" charset="0"/>
                          </a:rPr>
                          <m:t>35</m:t>
                        </m:r>
                        <m:r>
                          <a:rPr lang="en-US" sz="2400" i="1">
                            <a:latin typeface="Cambria Math" panose="02040503050406030204" pitchFamily="18" charset="0"/>
                          </a:rPr>
                          <m:t>𝑘</m:t>
                        </m:r>
                      </m:den>
                    </m:f>
                    <m:r>
                      <a:rPr lang="en-US" sz="2400" i="1">
                        <a:latin typeface="Cambria Math" panose="02040503050406030204" pitchFamily="18" charset="0"/>
                      </a:rPr>
                      <m:t> </m:t>
                    </m:r>
                  </m:oMath>
                </a14:m>
                <a:r>
                  <a:rPr lang="en-US" sz="2400" dirty="0"/>
                  <a:t>= 50 </a:t>
                </a:r>
                <a:r>
                  <a:rPr lang="en-US" sz="2400" dirty="0" err="1"/>
                  <a:t>microAmps</a:t>
                </a:r>
                <a:r>
                  <a:rPr lang="en-US" sz="2400" dirty="0"/>
                  <a:t>	</a:t>
                </a:r>
              </a:p>
            </p:txBody>
          </p:sp>
        </mc:Choice>
        <mc:Fallback>
          <p:sp>
            <p:nvSpPr>
              <p:cNvPr id="8" name="TextBox 7">
                <a:extLst>
                  <a:ext uri="{FF2B5EF4-FFF2-40B4-BE49-F238E27FC236}">
                    <a16:creationId xmlns:a16="http://schemas.microsoft.com/office/drawing/2014/main" id="{A07311F3-4220-7544-BB25-73E6138E577C}"/>
                  </a:ext>
                </a:extLst>
              </p:cNvPr>
              <p:cNvSpPr txBox="1">
                <a:spLocks noRot="1" noChangeAspect="1" noMove="1" noResize="1" noEditPoints="1" noAdjustHandles="1" noChangeArrowheads="1" noChangeShapeType="1" noTextEdit="1"/>
              </p:cNvSpPr>
              <p:nvPr/>
            </p:nvSpPr>
            <p:spPr>
              <a:xfrm>
                <a:off x="568036" y="4025112"/>
                <a:ext cx="8575964" cy="2646045"/>
              </a:xfrm>
              <a:prstGeom prst="rect">
                <a:avLst/>
              </a:prstGeom>
              <a:blipFill>
                <a:blip r:embed="rId5"/>
                <a:stretch>
                  <a:fillRect l="-1183" b="-2392"/>
                </a:stretch>
              </a:blipFill>
            </p:spPr>
            <p:txBody>
              <a:bodyPr/>
              <a:lstStyle/>
              <a:p>
                <a:r>
                  <a:rPr lang="en-CN">
                    <a:noFill/>
                  </a:rPr>
                  <a:t> </a:t>
                </a:r>
              </a:p>
            </p:txBody>
          </p:sp>
        </mc:Fallback>
      </mc:AlternateContent>
      <p:sp>
        <p:nvSpPr>
          <p:cNvPr id="4" name="Rectangle 3">
            <a:extLst>
              <a:ext uri="{FF2B5EF4-FFF2-40B4-BE49-F238E27FC236}">
                <a16:creationId xmlns:a16="http://schemas.microsoft.com/office/drawing/2014/main" id="{105DC8A0-0183-0246-B8BD-E589FA264526}"/>
              </a:ext>
            </a:extLst>
          </p:cNvPr>
          <p:cNvSpPr/>
          <p:nvPr/>
        </p:nvSpPr>
        <p:spPr>
          <a:xfrm flipH="1">
            <a:off x="8321040" y="2594610"/>
            <a:ext cx="514350" cy="276999"/>
          </a:xfrm>
          <a:prstGeom prst="rect">
            <a:avLst/>
          </a:prstGeom>
        </p:spPr>
        <p:txBody>
          <a:bodyPr wrap="square">
            <a:spAutoFit/>
          </a:bodyPr>
          <a:lstStyle/>
          <a:p>
            <a:r>
              <a:rPr lang="en-US" sz="1200" i="1" dirty="0"/>
              <a:t>0.5 v</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6779BF1-F8A7-D048-A4F9-B594EC6FA2D6}"/>
                  </a:ext>
                </a:extLst>
              </p:cNvPr>
              <p:cNvSpPr txBox="1"/>
              <p:nvPr/>
            </p:nvSpPr>
            <p:spPr>
              <a:xfrm>
                <a:off x="9772650" y="4727490"/>
                <a:ext cx="1257300" cy="490199"/>
              </a:xfrm>
              <a:prstGeom prst="rect">
                <a:avLst/>
              </a:prstGeom>
              <a:noFill/>
              <a:ln>
                <a:solidFill>
                  <a:schemeClr val="accent1">
                    <a:shade val="50000"/>
                  </a:schemeClr>
                </a:solidFill>
              </a:ln>
            </p:spPr>
            <p:txBody>
              <a:bodyPr wrap="square" rtlCol="0">
                <a:spAutoFit/>
              </a:bodyPr>
              <a:lstStyle/>
              <a:p>
                <a:pPr algn="ctr"/>
                <a14:m>
                  <m:oMath xmlns:m="http://schemas.openxmlformats.org/officeDocument/2006/math">
                    <m:sSub>
                      <m:sSubPr>
                        <m:ctrlPr>
                          <a:rPr lang="pt"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𝑣</m:t>
                        </m:r>
                      </m:e>
                      <m:sub>
                        <m:r>
                          <a:rPr lang="en-US" sz="2400" i="1">
                            <a:solidFill>
                              <a:srgbClr val="0070C0"/>
                            </a:solidFill>
                            <a:latin typeface="Cambria Math" panose="02040503050406030204" pitchFamily="18" charset="0"/>
                          </a:rPr>
                          <m:t>𝑝</m:t>
                        </m:r>
                      </m:sub>
                    </m:sSub>
                    <m:r>
                      <a:rPr lang="en-US" sz="2400" b="0" i="0" smtClean="0">
                        <a:solidFill>
                          <a:srgbClr val="0070C0"/>
                        </a:solidFill>
                        <a:latin typeface="Cambria Math" panose="02040503050406030204" pitchFamily="18" charset="0"/>
                      </a:rPr>
                      <m:t>=</m:t>
                    </m:r>
                  </m:oMath>
                </a14:m>
                <a:r>
                  <a:rPr lang="pt" sz="2400" dirty="0">
                    <a:solidFill>
                      <a:srgbClr val="0070C0"/>
                    </a:solidFill>
                  </a:rPr>
                  <a:t>  </a:t>
                </a:r>
                <a14:m>
                  <m:oMath xmlns:m="http://schemas.openxmlformats.org/officeDocument/2006/math">
                    <m:sSub>
                      <m:sSubPr>
                        <m:ctrlPr>
                          <a:rPr lang="pt"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𝑣</m:t>
                        </m:r>
                      </m:e>
                      <m:sub>
                        <m:r>
                          <a:rPr lang="en-US" sz="2400" i="1">
                            <a:solidFill>
                              <a:srgbClr val="0070C0"/>
                            </a:solidFill>
                            <a:latin typeface="Cambria Math" panose="02040503050406030204" pitchFamily="18" charset="0"/>
                          </a:rPr>
                          <m:t>𝑛</m:t>
                        </m:r>
                      </m:sub>
                    </m:sSub>
                  </m:oMath>
                </a14:m>
                <a:endParaRPr lang="en-US" sz="2400" dirty="0">
                  <a:solidFill>
                    <a:srgbClr val="0070C0"/>
                  </a:solidFill>
                </a:endParaRPr>
              </a:p>
            </p:txBody>
          </p:sp>
        </mc:Choice>
        <mc:Fallback xmlns="">
          <p:sp>
            <p:nvSpPr>
              <p:cNvPr id="9" name="TextBox 8">
                <a:extLst>
                  <a:ext uri="{FF2B5EF4-FFF2-40B4-BE49-F238E27FC236}">
                    <a16:creationId xmlns:a16="http://schemas.microsoft.com/office/drawing/2014/main" id="{16779BF1-F8A7-D048-A4F9-B594EC6FA2D6}"/>
                  </a:ext>
                </a:extLst>
              </p:cNvPr>
              <p:cNvSpPr txBox="1">
                <a:spLocks noRot="1" noChangeAspect="1" noMove="1" noResize="1" noEditPoints="1" noAdjustHandles="1" noChangeArrowheads="1" noChangeShapeType="1" noTextEdit="1"/>
              </p:cNvSpPr>
              <p:nvPr/>
            </p:nvSpPr>
            <p:spPr>
              <a:xfrm>
                <a:off x="9772650" y="4727490"/>
                <a:ext cx="1257300" cy="490199"/>
              </a:xfrm>
              <a:prstGeom prst="rect">
                <a:avLst/>
              </a:prstGeom>
              <a:blipFill>
                <a:blip r:embed="rId6"/>
                <a:stretch>
                  <a:fillRect/>
                </a:stretch>
              </a:blipFill>
              <a:ln>
                <a:solidFill>
                  <a:schemeClr val="accent1">
                    <a:shade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CDBBEF3-B9D0-5541-BD1C-DAA58205CABD}"/>
                  </a:ext>
                </a:extLst>
              </p:cNvPr>
              <p:cNvSpPr txBox="1"/>
              <p:nvPr/>
            </p:nvSpPr>
            <p:spPr>
              <a:xfrm>
                <a:off x="9532620" y="5291370"/>
                <a:ext cx="1737360" cy="490199"/>
              </a:xfrm>
              <a:prstGeom prst="rect">
                <a:avLst/>
              </a:prstGeom>
              <a:noFill/>
              <a:ln>
                <a:solidFill>
                  <a:schemeClr val="accent1">
                    <a:shade val="50000"/>
                  </a:schemeClr>
                </a:solidFill>
              </a:ln>
            </p:spPr>
            <p:txBody>
              <a:bodyPr wrap="square" rtlCol="0">
                <a:spAutoFit/>
              </a:bodyPr>
              <a:lstStyle/>
              <a:p>
                <a:pPr algn="ctr"/>
                <a14:m>
                  <m:oMath xmlns:m="http://schemas.openxmlformats.org/officeDocument/2006/math">
                    <m:sSub>
                      <m:sSubPr>
                        <m:ctrlPr>
                          <a:rPr lang="pt"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𝑖</m:t>
                        </m:r>
                      </m:e>
                      <m:sub>
                        <m:r>
                          <a:rPr lang="en-US" sz="2400" i="1">
                            <a:solidFill>
                              <a:srgbClr val="0070C0"/>
                            </a:solidFill>
                            <a:latin typeface="Cambria Math" panose="02040503050406030204" pitchFamily="18" charset="0"/>
                          </a:rPr>
                          <m:t>𝑝</m:t>
                        </m:r>
                      </m:sub>
                    </m:sSub>
                    <m:r>
                      <a:rPr lang="en-US" sz="2400" b="0" i="0" smtClean="0">
                        <a:solidFill>
                          <a:srgbClr val="0070C0"/>
                        </a:solidFill>
                        <a:latin typeface="Cambria Math" panose="02040503050406030204" pitchFamily="18" charset="0"/>
                      </a:rPr>
                      <m:t>=</m:t>
                    </m:r>
                  </m:oMath>
                </a14:m>
                <a:r>
                  <a:rPr lang="pt" sz="2400" dirty="0">
                    <a:solidFill>
                      <a:srgbClr val="0070C0"/>
                    </a:solidFill>
                  </a:rPr>
                  <a:t>  </a:t>
                </a:r>
                <a14:m>
                  <m:oMath xmlns:m="http://schemas.openxmlformats.org/officeDocument/2006/math">
                    <m:sSub>
                      <m:sSubPr>
                        <m:ctrlPr>
                          <a:rPr lang="pt"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𝑖</m:t>
                        </m:r>
                      </m:e>
                      <m:sub>
                        <m:r>
                          <a:rPr lang="en-US" sz="2400" i="1">
                            <a:solidFill>
                              <a:srgbClr val="0070C0"/>
                            </a:solidFill>
                            <a:latin typeface="Cambria Math" panose="02040503050406030204" pitchFamily="18" charset="0"/>
                          </a:rPr>
                          <m:t>𝑛</m:t>
                        </m:r>
                      </m:sub>
                    </m:sSub>
                  </m:oMath>
                </a14:m>
                <a:r>
                  <a:rPr lang="en-US" sz="2400" dirty="0">
                    <a:solidFill>
                      <a:srgbClr val="0070C0"/>
                    </a:solidFill>
                  </a:rPr>
                  <a:t> </a:t>
                </a:r>
                <a14:m>
                  <m:oMath xmlns:m="http://schemas.openxmlformats.org/officeDocument/2006/math">
                    <m:r>
                      <a:rPr lang="en-US" sz="2400">
                        <a:solidFill>
                          <a:srgbClr val="0070C0"/>
                        </a:solidFill>
                        <a:latin typeface="Cambria Math" panose="02040503050406030204" pitchFamily="18" charset="0"/>
                      </a:rPr>
                      <m:t>=</m:t>
                    </m:r>
                    <m:r>
                      <a:rPr lang="en-US" sz="2400" b="0" i="0" smtClean="0">
                        <a:solidFill>
                          <a:srgbClr val="0070C0"/>
                        </a:solidFill>
                        <a:latin typeface="Cambria Math" panose="02040503050406030204" pitchFamily="18" charset="0"/>
                      </a:rPr>
                      <m:t>0</m:t>
                    </m:r>
                  </m:oMath>
                </a14:m>
                <a:endParaRPr lang="en-US" sz="2400" dirty="0">
                  <a:solidFill>
                    <a:srgbClr val="0070C0"/>
                  </a:solidFill>
                </a:endParaRPr>
              </a:p>
            </p:txBody>
          </p:sp>
        </mc:Choice>
        <mc:Fallback xmlns="">
          <p:sp>
            <p:nvSpPr>
              <p:cNvPr id="10" name="TextBox 9">
                <a:extLst>
                  <a:ext uri="{FF2B5EF4-FFF2-40B4-BE49-F238E27FC236}">
                    <a16:creationId xmlns:a16="http://schemas.microsoft.com/office/drawing/2014/main" id="{CCDBBEF3-B9D0-5541-BD1C-DAA58205CABD}"/>
                  </a:ext>
                </a:extLst>
              </p:cNvPr>
              <p:cNvSpPr txBox="1">
                <a:spLocks noRot="1" noChangeAspect="1" noMove="1" noResize="1" noEditPoints="1" noAdjustHandles="1" noChangeArrowheads="1" noChangeShapeType="1" noTextEdit="1"/>
              </p:cNvSpPr>
              <p:nvPr/>
            </p:nvSpPr>
            <p:spPr>
              <a:xfrm>
                <a:off x="9532620" y="5291370"/>
                <a:ext cx="1737360" cy="490199"/>
              </a:xfrm>
              <a:prstGeom prst="rect">
                <a:avLst/>
              </a:prstGeom>
              <a:blipFill>
                <a:blip r:embed="rId7"/>
                <a:stretch>
                  <a:fillRect b="-2500"/>
                </a:stretch>
              </a:blipFill>
              <a:ln>
                <a:solidFill>
                  <a:schemeClr val="accent1">
                    <a:shade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DAEAAA4-1D7C-7D43-A318-DB6A0C26A500}"/>
                  </a:ext>
                </a:extLst>
              </p:cNvPr>
              <p:cNvSpPr/>
              <p:nvPr/>
            </p:nvSpPr>
            <p:spPr>
              <a:xfrm flipH="1">
                <a:off x="9726930" y="2255520"/>
                <a:ext cx="41529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 sz="1600" i="1" smtClean="0">
                              <a:latin typeface="Cambria Math" panose="02040503050406030204" pitchFamily="18" charset="0"/>
                            </a:rPr>
                          </m:ctrlPr>
                        </m:sSubPr>
                        <m:e>
                          <m:r>
                            <a:rPr lang="en-US" sz="1600" i="1">
                              <a:latin typeface="Cambria Math" panose="02040503050406030204" pitchFamily="18" charset="0"/>
                            </a:rPr>
                            <m:t>𝑣</m:t>
                          </m:r>
                        </m:e>
                        <m:sub>
                          <m:r>
                            <a:rPr lang="en-US" sz="1600" b="0" i="1" smtClean="0">
                              <a:latin typeface="Cambria Math" panose="02040503050406030204" pitchFamily="18" charset="0"/>
                            </a:rPr>
                            <m:t>𝑛</m:t>
                          </m:r>
                        </m:sub>
                      </m:sSub>
                    </m:oMath>
                  </m:oMathPara>
                </a14:m>
                <a:endParaRPr lang="en-US" sz="1600" i="1" dirty="0"/>
              </a:p>
            </p:txBody>
          </p:sp>
        </mc:Choice>
        <mc:Fallback xmlns="">
          <p:sp>
            <p:nvSpPr>
              <p:cNvPr id="11" name="Rectangle 10">
                <a:extLst>
                  <a:ext uri="{FF2B5EF4-FFF2-40B4-BE49-F238E27FC236}">
                    <a16:creationId xmlns:a16="http://schemas.microsoft.com/office/drawing/2014/main" id="{ADAEAAA4-1D7C-7D43-A318-DB6A0C26A500}"/>
                  </a:ext>
                </a:extLst>
              </p:cNvPr>
              <p:cNvSpPr>
                <a:spLocks noRot="1" noChangeAspect="1" noMove="1" noResize="1" noEditPoints="1" noAdjustHandles="1" noChangeArrowheads="1" noChangeShapeType="1" noTextEdit="1"/>
              </p:cNvSpPr>
              <p:nvPr/>
            </p:nvSpPr>
            <p:spPr>
              <a:xfrm flipH="1">
                <a:off x="9726930" y="2255520"/>
                <a:ext cx="4152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BFB0579-2B62-5B44-8158-8E7B8B621E21}"/>
                  </a:ext>
                </a:extLst>
              </p:cNvPr>
              <p:cNvSpPr/>
              <p:nvPr/>
            </p:nvSpPr>
            <p:spPr>
              <a:xfrm flipH="1">
                <a:off x="9730740" y="2625090"/>
                <a:ext cx="415290" cy="3575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 sz="1600" i="1" smtClean="0">
                              <a:latin typeface="Cambria Math" panose="02040503050406030204" pitchFamily="18" charset="0"/>
                            </a:rPr>
                          </m:ctrlPr>
                        </m:sSubPr>
                        <m:e>
                          <m:r>
                            <a:rPr lang="en-US" sz="1600" i="1">
                              <a:latin typeface="Cambria Math" panose="02040503050406030204" pitchFamily="18" charset="0"/>
                            </a:rPr>
                            <m:t>𝑣</m:t>
                          </m:r>
                        </m:e>
                        <m:sub>
                          <m:r>
                            <a:rPr lang="en-US" sz="1600" b="0" i="1" smtClean="0">
                              <a:latin typeface="Cambria Math" panose="02040503050406030204" pitchFamily="18" charset="0"/>
                            </a:rPr>
                            <m:t>𝑝</m:t>
                          </m:r>
                        </m:sub>
                      </m:sSub>
                    </m:oMath>
                  </m:oMathPara>
                </a14:m>
                <a:endParaRPr lang="en-US" sz="1600" i="1" dirty="0"/>
              </a:p>
            </p:txBody>
          </p:sp>
        </mc:Choice>
        <mc:Fallback xmlns="">
          <p:sp>
            <p:nvSpPr>
              <p:cNvPr id="12" name="Rectangle 11">
                <a:extLst>
                  <a:ext uri="{FF2B5EF4-FFF2-40B4-BE49-F238E27FC236}">
                    <a16:creationId xmlns:a16="http://schemas.microsoft.com/office/drawing/2014/main" id="{9BFB0579-2B62-5B44-8158-8E7B8B621E21}"/>
                  </a:ext>
                </a:extLst>
              </p:cNvPr>
              <p:cNvSpPr>
                <a:spLocks noRot="1" noChangeAspect="1" noMove="1" noResize="1" noEditPoints="1" noAdjustHandles="1" noChangeArrowheads="1" noChangeShapeType="1" noTextEdit="1"/>
              </p:cNvSpPr>
              <p:nvPr/>
            </p:nvSpPr>
            <p:spPr>
              <a:xfrm flipH="1">
                <a:off x="9730740" y="2625090"/>
                <a:ext cx="415290" cy="357534"/>
              </a:xfrm>
              <a:prstGeom prst="rect">
                <a:avLst/>
              </a:prstGeom>
              <a:blipFill>
                <a:blip r:embed="rId9"/>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06247BA1-CA31-7F46-97AA-D333D5596CE6}"/>
              </a:ext>
            </a:extLst>
          </p:cNvPr>
          <p:cNvCxnSpPr/>
          <p:nvPr/>
        </p:nvCxnSpPr>
        <p:spPr>
          <a:xfrm>
            <a:off x="9144000" y="2274570"/>
            <a:ext cx="4914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0DF1AE1-7A98-394F-B94B-C76C5B6ED127}"/>
                  </a:ext>
                </a:extLst>
              </p:cNvPr>
              <p:cNvSpPr/>
              <p:nvPr/>
            </p:nvSpPr>
            <p:spPr>
              <a:xfrm>
                <a:off x="9040303" y="1919176"/>
                <a:ext cx="6186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𝑖</m:t>
                          </m:r>
                        </m:e>
                        <m:sub>
                          <m:r>
                            <a:rPr lang="en-US" b="0" i="1" smtClean="0">
                              <a:solidFill>
                                <a:srgbClr val="0070C0"/>
                              </a:solidFill>
                              <a:latin typeface="Cambria Math" panose="02040503050406030204" pitchFamily="18" charset="0"/>
                            </a:rPr>
                            <m:t>10</m:t>
                          </m:r>
                          <m:r>
                            <a:rPr lang="en-US" b="0" i="1" smtClean="0">
                              <a:solidFill>
                                <a:srgbClr val="0070C0"/>
                              </a:solidFill>
                              <a:latin typeface="Cambria Math" panose="02040503050406030204" pitchFamily="18" charset="0"/>
                            </a:rPr>
                            <m:t>𝑘</m:t>
                          </m:r>
                        </m:sub>
                      </m:sSub>
                    </m:oMath>
                  </m:oMathPara>
                </a14:m>
                <a:endParaRPr lang="en-US" dirty="0"/>
              </a:p>
            </p:txBody>
          </p:sp>
        </mc:Choice>
        <mc:Fallback xmlns="">
          <p:sp>
            <p:nvSpPr>
              <p:cNvPr id="14" name="Rectangle 13">
                <a:extLst>
                  <a:ext uri="{FF2B5EF4-FFF2-40B4-BE49-F238E27FC236}">
                    <a16:creationId xmlns:a16="http://schemas.microsoft.com/office/drawing/2014/main" id="{20DF1AE1-7A98-394F-B94B-C76C5B6ED127}"/>
                  </a:ext>
                </a:extLst>
              </p:cNvPr>
              <p:cNvSpPr>
                <a:spLocks noRot="1" noChangeAspect="1" noMove="1" noResize="1" noEditPoints="1" noAdjustHandles="1" noChangeArrowheads="1" noChangeShapeType="1" noTextEdit="1"/>
              </p:cNvSpPr>
              <p:nvPr/>
            </p:nvSpPr>
            <p:spPr>
              <a:xfrm>
                <a:off x="9040303" y="1919176"/>
                <a:ext cx="618631" cy="369332"/>
              </a:xfrm>
              <a:prstGeom prst="rect">
                <a:avLst/>
              </a:prstGeom>
              <a:blipFill>
                <a:blip r:embed="rId10"/>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832DB62-C7EB-F042-B61C-4A177DA86608}"/>
              </a:ext>
            </a:extLst>
          </p:cNvPr>
          <p:cNvCxnSpPr/>
          <p:nvPr/>
        </p:nvCxnSpPr>
        <p:spPr>
          <a:xfrm>
            <a:off x="10267950" y="1855470"/>
            <a:ext cx="4914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D2AA13EE-8D98-E148-80B5-7F4C0C87ACDC}"/>
                  </a:ext>
                </a:extLst>
              </p:cNvPr>
              <p:cNvSpPr/>
              <p:nvPr/>
            </p:nvSpPr>
            <p:spPr>
              <a:xfrm>
                <a:off x="10164253" y="1500076"/>
                <a:ext cx="6239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𝑖</m:t>
                          </m:r>
                        </m:e>
                        <m:sub>
                          <m:r>
                            <a:rPr lang="en-US" b="0" i="1" smtClean="0">
                              <a:solidFill>
                                <a:srgbClr val="0070C0"/>
                              </a:solidFill>
                              <a:latin typeface="Cambria Math" panose="02040503050406030204" pitchFamily="18" charset="0"/>
                            </a:rPr>
                            <m:t>25</m:t>
                          </m:r>
                          <m:r>
                            <a:rPr lang="en-US" b="0" i="1" smtClean="0">
                              <a:solidFill>
                                <a:srgbClr val="0070C0"/>
                              </a:solidFill>
                              <a:latin typeface="Cambria Math" panose="02040503050406030204" pitchFamily="18" charset="0"/>
                            </a:rPr>
                            <m:t>𝑘</m:t>
                          </m:r>
                        </m:sub>
                      </m:sSub>
                    </m:oMath>
                  </m:oMathPara>
                </a14:m>
                <a:endParaRPr lang="en-US" dirty="0"/>
              </a:p>
            </p:txBody>
          </p:sp>
        </mc:Choice>
        <mc:Fallback xmlns="">
          <p:sp>
            <p:nvSpPr>
              <p:cNvPr id="16" name="Rectangle 15">
                <a:extLst>
                  <a:ext uri="{FF2B5EF4-FFF2-40B4-BE49-F238E27FC236}">
                    <a16:creationId xmlns:a16="http://schemas.microsoft.com/office/drawing/2014/main" id="{D2AA13EE-8D98-E148-80B5-7F4C0C87ACDC}"/>
                  </a:ext>
                </a:extLst>
              </p:cNvPr>
              <p:cNvSpPr>
                <a:spLocks noRot="1" noChangeAspect="1" noMove="1" noResize="1" noEditPoints="1" noAdjustHandles="1" noChangeArrowheads="1" noChangeShapeType="1" noTextEdit="1"/>
              </p:cNvSpPr>
              <p:nvPr/>
            </p:nvSpPr>
            <p:spPr>
              <a:xfrm>
                <a:off x="10164253" y="1500076"/>
                <a:ext cx="623953" cy="369332"/>
              </a:xfrm>
              <a:prstGeom prst="rect">
                <a:avLst/>
              </a:prstGeom>
              <a:blipFill>
                <a:blip r:embed="rId11"/>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926894D3-FFC1-2142-BB80-89CC476D5367}"/>
              </a:ext>
            </a:extLst>
          </p:cNvPr>
          <p:cNvSpPr>
            <a:spLocks noGrp="1"/>
          </p:cNvSpPr>
          <p:nvPr>
            <p:ph type="sldNum" sz="quarter" idx="12"/>
          </p:nvPr>
        </p:nvSpPr>
        <p:spPr/>
        <p:txBody>
          <a:bodyPr/>
          <a:lstStyle/>
          <a:p>
            <a:fld id="{F33FCB0E-AFE6-8F4B-B9EB-BD4C96BB7C7B}" type="slidenum">
              <a:rPr lang="en-US" smtClean="0"/>
              <a:t>24</a:t>
            </a:fld>
            <a:endParaRPr lang="en-US"/>
          </a:p>
        </p:txBody>
      </p:sp>
    </p:spTree>
    <p:extLst>
      <p:ext uri="{BB962C8B-B14F-4D97-AF65-F5344CB8AC3E}">
        <p14:creationId xmlns:p14="http://schemas.microsoft.com/office/powerpoint/2010/main" val="2042267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5.3 The Inverting Amplifier Circuit</a:t>
            </a:r>
            <a:br>
              <a:rPr lang="en-US" dirty="0"/>
            </a:br>
            <a:r>
              <a:rPr lang="en-US" dirty="0"/>
              <a:t>Example 5.2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A831EF-55BB-9246-ACC7-589DC4B8A7E2}"/>
                  </a:ext>
                </a:extLst>
              </p:cNvPr>
              <p:cNvSpPr txBox="1"/>
              <p:nvPr/>
            </p:nvSpPr>
            <p:spPr>
              <a:xfrm>
                <a:off x="636616" y="2007870"/>
                <a:ext cx="5722620" cy="3046988"/>
              </a:xfrm>
              <a:prstGeom prst="rect">
                <a:avLst/>
              </a:prstGeom>
              <a:noFill/>
            </p:spPr>
            <p:txBody>
              <a:bodyPr wrap="square" rtlCol="0">
                <a:spAutoFit/>
              </a:bodyPr>
              <a:lstStyle/>
              <a:p>
                <a:r>
                  <a:rPr lang="en-US" sz="2400" dirty="0">
                    <a:solidFill>
                      <a:srgbClr val="FF0000"/>
                    </a:solidFill>
                  </a:rPr>
                  <a:t>Example 5.2:</a:t>
                </a:r>
              </a:p>
              <a:p>
                <a:pPr marL="457200" indent="-457200">
                  <a:buAutoNum type="alphaLcParenR"/>
                </a:pPr>
                <a:r>
                  <a:rPr lang="en-US" sz="2400" dirty="0">
                    <a:solidFill>
                      <a:srgbClr val="FF0000"/>
                    </a:solidFill>
                  </a:rPr>
                  <a:t>Design an inverting amplifier with a gain of 12. Use +/-15V power supplies and an </a:t>
                </a:r>
                <a:r>
                  <a:rPr lang="en-US" sz="2400" b="1" dirty="0">
                    <a:solidFill>
                      <a:srgbClr val="FF0000"/>
                    </a:solidFill>
                  </a:rPr>
                  <a:t>ideal </a:t>
                </a:r>
                <a:r>
                  <a:rPr lang="en-US" sz="2400" dirty="0">
                    <a:solidFill>
                      <a:srgbClr val="FF0000"/>
                    </a:solidFill>
                  </a:rPr>
                  <a:t>op amp</a:t>
                </a:r>
              </a:p>
              <a:p>
                <a:pPr marL="457200" indent="-457200">
                  <a:buAutoNum type="alphaLcParenR"/>
                </a:pPr>
                <a:r>
                  <a:rPr lang="en-US" sz="2400" dirty="0">
                    <a:solidFill>
                      <a:srgbClr val="FF0000"/>
                    </a:solidFill>
                  </a:rPr>
                  <a:t>What range of input voltages,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𝑠</m:t>
                        </m:r>
                      </m:sub>
                    </m:sSub>
                    <m:r>
                      <a:rPr lang="en-US" sz="2400" b="0" i="0" smtClean="0">
                        <a:latin typeface="Cambria Math" panose="02040503050406030204" pitchFamily="18" charset="0"/>
                      </a:rPr>
                      <m:t>, </m:t>
                    </m:r>
                  </m:oMath>
                </a14:m>
                <a:r>
                  <a:rPr lang="en-US" sz="2400" dirty="0">
                    <a:solidFill>
                      <a:srgbClr val="FF0000"/>
                    </a:solidFill>
                  </a:rPr>
                  <a:t>allows the op amp in this design to remain in its linear operating region?</a:t>
                </a:r>
              </a:p>
              <a:p>
                <a:endParaRPr lang="en-US" sz="2400" dirty="0">
                  <a:solidFill>
                    <a:srgbClr val="FF0000"/>
                  </a:solidFill>
                </a:endParaRPr>
              </a:p>
            </p:txBody>
          </p:sp>
        </mc:Choice>
        <mc:Fallback xmlns="">
          <p:sp>
            <p:nvSpPr>
              <p:cNvPr id="7" name="TextBox 6">
                <a:extLst>
                  <a:ext uri="{FF2B5EF4-FFF2-40B4-BE49-F238E27FC236}">
                    <a16:creationId xmlns:a16="http://schemas.microsoft.com/office/drawing/2014/main" id="{9FA831EF-55BB-9246-ACC7-589DC4B8A7E2}"/>
                  </a:ext>
                </a:extLst>
              </p:cNvPr>
              <p:cNvSpPr txBox="1">
                <a:spLocks noRot="1" noChangeAspect="1" noMove="1" noResize="1" noEditPoints="1" noAdjustHandles="1" noChangeArrowheads="1" noChangeShapeType="1" noTextEdit="1"/>
              </p:cNvSpPr>
              <p:nvPr/>
            </p:nvSpPr>
            <p:spPr>
              <a:xfrm>
                <a:off x="636616" y="2007870"/>
                <a:ext cx="5722620" cy="3046988"/>
              </a:xfrm>
              <a:prstGeom prst="rect">
                <a:avLst/>
              </a:prstGeom>
              <a:blipFill>
                <a:blip r:embed="rId2"/>
                <a:stretch>
                  <a:fillRect l="-1549" t="-1245" r="-1991"/>
                </a:stretch>
              </a:blipFill>
            </p:spPr>
            <p:txBody>
              <a:bodyPr/>
              <a:lstStyle/>
              <a:p>
                <a:r>
                  <a:rPr lang="en-CN">
                    <a:noFill/>
                  </a:rPr>
                  <a:t> </a:t>
                </a:r>
              </a:p>
            </p:txBody>
          </p:sp>
        </mc:Fallback>
      </mc:AlternateContent>
      <p:pic>
        <p:nvPicPr>
          <p:cNvPr id="10" name="Picture 2" descr="A diagram shows an inverting amplifier circuit containing an op amp, two resistors and an independent voltage source.&#10;The op amp has a positive supply voltage, V sub CC and a negative supply voltage, minus V sub CC. An independent voltage source, v sub s is connected in series with a resistor R sub s between the inverting input terminal and the common node. The non-inverting input terminal is short circuited with the common node. A resistor R sub f is connected between the output terminal and inverting input terminal. The voltages across the output terminal, non inverting input terminal and the inverting input terminal are marked as v sub o, v sub p, and v sub n, respectively.&#10;&#10;A current, i sub s flows through resistor R sub s into the inverting input terminal. Another current, i sub f flows through resistor R sub f out of the output terminal.">
            <a:extLst>
              <a:ext uri="{FF2B5EF4-FFF2-40B4-BE49-F238E27FC236}">
                <a16:creationId xmlns:a16="http://schemas.microsoft.com/office/drawing/2014/main" id="{846D103B-372F-C246-B16A-AC98E0490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2057" y="1817370"/>
            <a:ext cx="4372694" cy="3046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a:extLst>
              <a:ext uri="{FF2B5EF4-FFF2-40B4-BE49-F238E27FC236}">
                <a16:creationId xmlns:a16="http://schemas.microsoft.com/office/drawing/2014/main" id="{B46457B2-FD89-D04B-A7B9-E7DD4CFE414B}"/>
              </a:ext>
            </a:extLst>
          </p:cNvPr>
          <p:cNvSpPr>
            <a:spLocks noGrp="1"/>
          </p:cNvSpPr>
          <p:nvPr>
            <p:ph type="sldNum" sz="quarter" idx="12"/>
          </p:nvPr>
        </p:nvSpPr>
        <p:spPr/>
        <p:txBody>
          <a:bodyPr/>
          <a:lstStyle/>
          <a:p>
            <a:fld id="{F33FCB0E-AFE6-8F4B-B9EB-BD4C96BB7C7B}" type="slidenum">
              <a:rPr lang="en-US" smtClean="0"/>
              <a:t>25</a:t>
            </a:fld>
            <a:endParaRPr lang="en-US"/>
          </a:p>
        </p:txBody>
      </p:sp>
    </p:spTree>
    <p:extLst>
      <p:ext uri="{BB962C8B-B14F-4D97-AF65-F5344CB8AC3E}">
        <p14:creationId xmlns:p14="http://schemas.microsoft.com/office/powerpoint/2010/main" val="1708025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5.3 The Inverting Amplifier Circuit</a:t>
            </a:r>
            <a:br>
              <a:rPr lang="en-US" dirty="0"/>
            </a:br>
            <a:r>
              <a:rPr lang="en-US" dirty="0"/>
              <a:t>Problem 5.10</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A831EF-55BB-9246-ACC7-589DC4B8A7E2}"/>
                  </a:ext>
                </a:extLst>
              </p:cNvPr>
              <p:cNvSpPr txBox="1"/>
              <p:nvPr/>
            </p:nvSpPr>
            <p:spPr>
              <a:xfrm>
                <a:off x="636616" y="2007870"/>
                <a:ext cx="5722620" cy="2308324"/>
              </a:xfrm>
              <a:prstGeom prst="rect">
                <a:avLst/>
              </a:prstGeom>
              <a:noFill/>
            </p:spPr>
            <p:txBody>
              <a:bodyPr wrap="square" rtlCol="0">
                <a:spAutoFit/>
              </a:bodyPr>
              <a:lstStyle/>
              <a:p>
                <a:r>
                  <a:rPr lang="en-US" sz="2400" dirty="0">
                    <a:solidFill>
                      <a:srgbClr val="FF0000"/>
                    </a:solidFill>
                  </a:rPr>
                  <a:t>Problem 5.10:</a:t>
                </a:r>
              </a:p>
              <a:p>
                <a:pPr marL="457200" indent="-457200">
                  <a:buAutoNum type="alphaLcParenR"/>
                </a:pPr>
                <a:r>
                  <a:rPr lang="en-US" sz="2400" dirty="0">
                    <a:solidFill>
                      <a:srgbClr val="FF0000"/>
                    </a:solidFill>
                  </a:rPr>
                  <a:t>Find the range of values for σ (the dial setting on the potentiometer) in which the op amp does NOT saturate</a:t>
                </a:r>
              </a:p>
              <a:p>
                <a:pPr marL="457200" indent="-457200">
                  <a:buAutoNum type="alphaLcParenR"/>
                </a:pPr>
                <a:r>
                  <a:rPr lang="en-US" sz="2400" dirty="0">
                    <a:solidFill>
                      <a:srgbClr val="FF0000"/>
                    </a:solidFill>
                  </a:rPr>
                  <a:t>Find </a:t>
                </a:r>
                <a14:m>
                  <m:oMath xmlns:m="http://schemas.openxmlformats.org/officeDocument/2006/math">
                    <m:sSub>
                      <m:sSubPr>
                        <m:ctrlPr>
                          <a:rPr lang="pt" sz="2400" i="1">
                            <a:latin typeface="Cambria Math" panose="02040503050406030204" pitchFamily="18" charset="0"/>
                          </a:rPr>
                        </m:ctrlPr>
                      </m:sSubPr>
                      <m:e>
                        <m:r>
                          <a:rPr lang="en-US" sz="2400" b="0" i="1" smtClean="0">
                            <a:latin typeface="Cambria Math" panose="02040503050406030204" pitchFamily="18" charset="0"/>
                          </a:rPr>
                          <m:t>𝑖</m:t>
                        </m:r>
                      </m:e>
                      <m:sub>
                        <m:r>
                          <a:rPr lang="en-US" sz="2400" i="1">
                            <a:latin typeface="Cambria Math" panose="02040503050406030204" pitchFamily="18" charset="0"/>
                          </a:rPr>
                          <m:t>𝑜</m:t>
                        </m:r>
                      </m:sub>
                    </m:sSub>
                  </m:oMath>
                </a14:m>
                <a:r>
                  <a:rPr lang="en-US" sz="2400" dirty="0">
                    <a:solidFill>
                      <a:srgbClr val="FF0000"/>
                    </a:solidFill>
                  </a:rPr>
                  <a:t> when σ = 0.272</a:t>
                </a:r>
              </a:p>
              <a:p>
                <a:endParaRPr lang="en-US" sz="2400" dirty="0">
                  <a:solidFill>
                    <a:srgbClr val="FF0000"/>
                  </a:solidFill>
                </a:endParaRPr>
              </a:p>
            </p:txBody>
          </p:sp>
        </mc:Choice>
        <mc:Fallback xmlns="">
          <p:sp>
            <p:nvSpPr>
              <p:cNvPr id="7" name="TextBox 6">
                <a:extLst>
                  <a:ext uri="{FF2B5EF4-FFF2-40B4-BE49-F238E27FC236}">
                    <a16:creationId xmlns:a16="http://schemas.microsoft.com/office/drawing/2014/main" id="{9FA831EF-55BB-9246-ACC7-589DC4B8A7E2}"/>
                  </a:ext>
                </a:extLst>
              </p:cNvPr>
              <p:cNvSpPr txBox="1">
                <a:spLocks noRot="1" noChangeAspect="1" noMove="1" noResize="1" noEditPoints="1" noAdjustHandles="1" noChangeArrowheads="1" noChangeShapeType="1" noTextEdit="1"/>
              </p:cNvSpPr>
              <p:nvPr/>
            </p:nvSpPr>
            <p:spPr>
              <a:xfrm>
                <a:off x="636616" y="2007870"/>
                <a:ext cx="5722620" cy="2308324"/>
              </a:xfrm>
              <a:prstGeom prst="rect">
                <a:avLst/>
              </a:prstGeom>
              <a:blipFill>
                <a:blip r:embed="rId2"/>
                <a:stretch>
                  <a:fillRect l="-1549" t="-1639"/>
                </a:stretch>
              </a:blipFill>
            </p:spPr>
            <p:txBody>
              <a:bodyPr/>
              <a:lstStyle/>
              <a:p>
                <a:r>
                  <a:rPr lang="en-US">
                    <a:noFill/>
                  </a:rPr>
                  <a:t> </a:t>
                </a:r>
              </a:p>
            </p:txBody>
          </p:sp>
        </mc:Fallback>
      </mc:AlternateContent>
      <p:pic>
        <p:nvPicPr>
          <p:cNvPr id="5" name="Picture 2" descr="A circuit shows an ideal op amp connected to an independent voltage source, four resistors, and an adjustable resistor.&#10;The op amp has a positive supply voltage of 5V and a negative supply voltage of minus 5V. The non-inverting terminal is grounded with the common terminal. The inverting terminal is connected to a 250 mV independent voltage source along with a 1.6k ohm series resistor and a 6.4k ohm parallel resistor . The output terminal which is grounded with the common terminal is in series with a 10k ohm resistor, with a voltage v sub 0 marked across it, along with an inward current, i sub 0.&#10;A 12k ohm series resistor and a 50k ohm adjustable resistor with a variable value of &quot;alpha 50k&quot; ohm connects the output terminal with the inverting terminal.">
            <a:extLst>
              <a:ext uri="{FF2B5EF4-FFF2-40B4-BE49-F238E27FC236}">
                <a16:creationId xmlns:a16="http://schemas.microsoft.com/office/drawing/2014/main" id="{DF2D8F13-E949-2945-988F-E7EB0E92A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1273" y="1783080"/>
            <a:ext cx="5019675" cy="337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E723FBEC-0B58-554B-A509-D53C9D83D876}"/>
              </a:ext>
            </a:extLst>
          </p:cNvPr>
          <p:cNvPicPr>
            <a:picLocks noChangeAspect="1"/>
          </p:cNvPicPr>
          <p:nvPr/>
        </p:nvPicPr>
        <p:blipFill>
          <a:blip r:embed="rId4"/>
          <a:stretch>
            <a:fillRect/>
          </a:stretch>
        </p:blipFill>
        <p:spPr>
          <a:xfrm>
            <a:off x="8874530" y="5338762"/>
            <a:ext cx="1477240" cy="1354137"/>
          </a:xfrm>
          <a:prstGeom prst="rect">
            <a:avLst/>
          </a:prstGeom>
        </p:spPr>
      </p:pic>
      <p:pic>
        <p:nvPicPr>
          <p:cNvPr id="4" name="Picture 3">
            <a:extLst>
              <a:ext uri="{FF2B5EF4-FFF2-40B4-BE49-F238E27FC236}">
                <a16:creationId xmlns:a16="http://schemas.microsoft.com/office/drawing/2014/main" id="{FDC70B69-81D7-244F-953A-0553FF05ED47}"/>
              </a:ext>
            </a:extLst>
          </p:cNvPr>
          <p:cNvPicPr>
            <a:picLocks noChangeAspect="1"/>
          </p:cNvPicPr>
          <p:nvPr/>
        </p:nvPicPr>
        <p:blipFill>
          <a:blip r:embed="rId5"/>
          <a:stretch>
            <a:fillRect/>
          </a:stretch>
        </p:blipFill>
        <p:spPr>
          <a:xfrm>
            <a:off x="6702743" y="5101907"/>
            <a:ext cx="1750377" cy="1750377"/>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90E8669-3720-4A41-902E-EA44B1271C06}"/>
                  </a:ext>
                </a:extLst>
              </p:cNvPr>
              <p:cNvSpPr/>
              <p:nvPr/>
            </p:nvSpPr>
            <p:spPr>
              <a:xfrm>
                <a:off x="3783931" y="5792429"/>
                <a:ext cx="2918812" cy="369332"/>
              </a:xfrm>
              <a:prstGeom prst="rect">
                <a:avLst/>
              </a:prstGeom>
            </p:spPr>
            <p:txBody>
              <a:bodyPr wrap="none">
                <a:spAutoFit/>
              </a:bodyPr>
              <a:lstStyle/>
              <a:p>
                <a14:m>
                  <m:oMath xmlns:m="http://schemas.openxmlformats.org/officeDocument/2006/math">
                    <m:sSub>
                      <m:sSubPr>
                        <m:ctrlPr>
                          <a:rPr lang="pt"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𝐷𝑒𝑓𝑖𝑛𝑒</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𝑅</m:t>
                        </m:r>
                      </m:e>
                      <m:sub>
                        <m:r>
                          <m:rPr>
                            <m:nor/>
                          </m:rPr>
                          <a:rPr lang="en-US">
                            <a:solidFill>
                              <a:schemeClr val="tx1"/>
                            </a:solidFill>
                          </a:rPr>
                          <m:t>σ</m:t>
                        </m:r>
                      </m:sub>
                    </m:sSub>
                  </m:oMath>
                </a14:m>
                <a:r>
                  <a:rPr lang="en-US" dirty="0">
                    <a:solidFill>
                      <a:schemeClr val="tx1"/>
                    </a:solidFill>
                  </a:rPr>
                  <a:t>  = σ * 50k ohms </a:t>
                </a:r>
              </a:p>
            </p:txBody>
          </p:sp>
        </mc:Choice>
        <mc:Fallback xmlns="">
          <p:sp>
            <p:nvSpPr>
              <p:cNvPr id="6" name="Rectangle 5">
                <a:extLst>
                  <a:ext uri="{FF2B5EF4-FFF2-40B4-BE49-F238E27FC236}">
                    <a16:creationId xmlns:a16="http://schemas.microsoft.com/office/drawing/2014/main" id="{790E8669-3720-4A41-902E-EA44B1271C06}"/>
                  </a:ext>
                </a:extLst>
              </p:cNvPr>
              <p:cNvSpPr>
                <a:spLocks noRot="1" noChangeAspect="1" noMove="1" noResize="1" noEditPoints="1" noAdjustHandles="1" noChangeArrowheads="1" noChangeShapeType="1" noTextEdit="1"/>
              </p:cNvSpPr>
              <p:nvPr/>
            </p:nvSpPr>
            <p:spPr>
              <a:xfrm>
                <a:off x="3783931" y="5792429"/>
                <a:ext cx="2918812" cy="369332"/>
              </a:xfrm>
              <a:prstGeom prst="rect">
                <a:avLst/>
              </a:prstGeom>
              <a:blipFill>
                <a:blip r:embed="rId6"/>
                <a:stretch>
                  <a:fillRect l="-433" t="-6897" r="-433" b="-24138"/>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A5B45B2B-CC91-B54B-B338-017060F24DB1}"/>
              </a:ext>
            </a:extLst>
          </p:cNvPr>
          <p:cNvSpPr>
            <a:spLocks noGrp="1"/>
          </p:cNvSpPr>
          <p:nvPr>
            <p:ph type="sldNum" sz="quarter" idx="12"/>
          </p:nvPr>
        </p:nvSpPr>
        <p:spPr/>
        <p:txBody>
          <a:bodyPr/>
          <a:lstStyle/>
          <a:p>
            <a:fld id="{F33FCB0E-AFE6-8F4B-B9EB-BD4C96BB7C7B}" type="slidenum">
              <a:rPr lang="en-US" smtClean="0"/>
              <a:t>26</a:t>
            </a:fld>
            <a:endParaRPr lang="en-US"/>
          </a:p>
        </p:txBody>
      </p:sp>
    </p:spTree>
    <p:extLst>
      <p:ext uri="{BB962C8B-B14F-4D97-AF65-F5344CB8AC3E}">
        <p14:creationId xmlns:p14="http://schemas.microsoft.com/office/powerpoint/2010/main" val="1306769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5.4 The Summing Amplifier Circuit</a:t>
            </a:r>
          </a:p>
        </p:txBody>
      </p:sp>
      <p:pic>
        <p:nvPicPr>
          <p:cNvPr id="8" name="Picture 2" descr="A summing amplifier circuit shows an op amp with a resistor and three input voltages.&#10;The op amp has a positive supply voltage, V sub CC and a negative supply voltage, minus V sub CC. A resistor R sub f is connected between the output terminal and inverting input terminal, and carries a current, i sub n into the output terminal. The non-inverting input terminal is short circuited with the common node, and shows a voltage, v sub n. The voltage across the output terminal and common node is marked as v sub o.&#10;Three input voltages--v sub a, v sub b, and v sub c are connected along with series resistors--R sub a, R sub b, and R sub c, respectively between the inverting input terminal and the common node.">
            <a:extLst>
              <a:ext uri="{FF2B5EF4-FFF2-40B4-BE49-F238E27FC236}">
                <a16:creationId xmlns:a16="http://schemas.microsoft.com/office/drawing/2014/main" id="{3FC60B6C-FBA1-434C-8D24-388E28293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9340" y="3371850"/>
            <a:ext cx="5434372" cy="2792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a:extLst>
              <a:ext uri="{FF2B5EF4-FFF2-40B4-BE49-F238E27FC236}">
                <a16:creationId xmlns:a16="http://schemas.microsoft.com/office/drawing/2014/main" id="{07B6668F-D7BB-8846-BED0-0E8DEE723073}"/>
              </a:ext>
            </a:extLst>
          </p:cNvPr>
          <p:cNvPicPr>
            <a:picLocks noChangeAspect="1"/>
          </p:cNvPicPr>
          <p:nvPr/>
        </p:nvPicPr>
        <p:blipFill>
          <a:blip r:embed="rId3"/>
          <a:stretch>
            <a:fillRect/>
          </a:stretch>
        </p:blipFill>
        <p:spPr>
          <a:xfrm>
            <a:off x="1148621" y="1750059"/>
            <a:ext cx="9055274" cy="1678941"/>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B54DB69-2CA8-6A4B-B1F6-819BF8C8D71B}"/>
                  </a:ext>
                </a:extLst>
              </p:cNvPr>
              <p:cNvSpPr/>
              <p:nvPr/>
            </p:nvSpPr>
            <p:spPr>
              <a:xfrm>
                <a:off x="825458" y="4151692"/>
                <a:ext cx="4718092" cy="801181"/>
              </a:xfrm>
              <a:prstGeom prst="rect">
                <a:avLst/>
              </a:prstGeom>
              <a:ln>
                <a:solidFill>
                  <a:schemeClr val="accent1">
                    <a:shade val="50000"/>
                  </a:schemeClr>
                </a:solidFill>
              </a:ln>
            </p:spPr>
            <p:txBody>
              <a:bodyPr wrap="square">
                <a:spAutoFit/>
              </a:bodyPr>
              <a:lstStyle/>
              <a:p>
                <a14:m>
                  <m:oMath xmlns:m="http://schemas.openxmlformats.org/officeDocument/2006/math">
                    <m:sSub>
                      <m:sSubPr>
                        <m:ctrlPr>
                          <a:rPr lang="pt" sz="2800" i="1" smtClean="0">
                            <a:latin typeface="Cambria Math" panose="02040503050406030204" pitchFamily="18" charset="0"/>
                          </a:rPr>
                        </m:ctrlPr>
                      </m:sSubPr>
                      <m:e>
                        <m:r>
                          <a:rPr lang="en-US" sz="2800" i="1">
                            <a:latin typeface="Cambria Math" panose="02040503050406030204" pitchFamily="18" charset="0"/>
                          </a:rPr>
                          <m:t>𝑣</m:t>
                        </m:r>
                      </m:e>
                      <m:sub>
                        <m:r>
                          <a:rPr lang="en-US" sz="2800" b="0" i="1" smtClean="0">
                            <a:latin typeface="Cambria Math" panose="02040503050406030204" pitchFamily="18" charset="0"/>
                          </a:rPr>
                          <m:t>𝑜</m:t>
                        </m:r>
                      </m:sub>
                    </m:sSub>
                    <m:r>
                      <a:rPr lang="en-US" sz="2800" b="0" i="1" smtClean="0">
                        <a:latin typeface="Cambria Math" panose="02040503050406030204" pitchFamily="18" charset="0"/>
                      </a:rPr>
                      <m:t>=− ( </m:t>
                    </m:r>
                    <m:f>
                      <m:fPr>
                        <m:ctrlPr>
                          <a:rPr lang="en-US" sz="2800" i="1">
                            <a:latin typeface="Cambria Math" panose="02040503050406030204" pitchFamily="18" charset="0"/>
                          </a:rPr>
                        </m:ctrlPr>
                      </m:fPr>
                      <m:num>
                        <m:sSub>
                          <m:sSubPr>
                            <m:ctrlPr>
                              <a:rPr lang="pt" sz="2800" i="1">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𝑓</m:t>
                            </m:r>
                          </m:sub>
                        </m:sSub>
                      </m:num>
                      <m:den>
                        <m:sSub>
                          <m:sSubPr>
                            <m:ctrlPr>
                              <a:rPr lang="pt" sz="2800" i="1">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𝑎</m:t>
                            </m:r>
                          </m:sub>
                        </m:sSub>
                      </m:den>
                    </m:f>
                    <m:sSub>
                      <m:sSubPr>
                        <m:ctrlPr>
                          <a:rPr lang="pt" sz="2800" i="1">
                            <a:latin typeface="Cambria Math" panose="02040503050406030204" pitchFamily="18" charset="0"/>
                          </a:rPr>
                        </m:ctrlPr>
                      </m:sSubPr>
                      <m:e>
                        <m:r>
                          <a:rPr lang="en-US" sz="2800" i="1">
                            <a:latin typeface="Cambria Math" panose="02040503050406030204" pitchFamily="18" charset="0"/>
                          </a:rPr>
                          <m:t>𝑣</m:t>
                        </m:r>
                      </m:e>
                      <m:sub>
                        <m:r>
                          <a:rPr lang="en-US" sz="2800" b="0" i="1" smtClean="0">
                            <a:latin typeface="Cambria Math" panose="02040503050406030204" pitchFamily="18" charset="0"/>
                          </a:rPr>
                          <m:t>𝑎</m:t>
                        </m:r>
                      </m:sub>
                    </m:sSub>
                  </m:oMath>
                </a14:m>
                <a:r>
                  <a:rPr lang="en-US" sz="2800" dirty="0"/>
                  <a:t> + </a:t>
                </a:r>
                <a14:m>
                  <m:oMath xmlns:m="http://schemas.openxmlformats.org/officeDocument/2006/math">
                    <m:f>
                      <m:fPr>
                        <m:ctrlPr>
                          <a:rPr lang="en-US" sz="2800" i="1">
                            <a:latin typeface="Cambria Math" panose="02040503050406030204" pitchFamily="18" charset="0"/>
                          </a:rPr>
                        </m:ctrlPr>
                      </m:fPr>
                      <m:num>
                        <m:sSub>
                          <m:sSubPr>
                            <m:ctrlPr>
                              <a:rPr lang="pt" sz="2800" i="1">
                                <a:latin typeface="Cambria Math" panose="02040503050406030204" pitchFamily="18" charset="0"/>
                              </a:rPr>
                            </m:ctrlPr>
                          </m:sSubPr>
                          <m:e>
                            <m:r>
                              <a:rPr lang="en-US" sz="2800" i="1">
                                <a:latin typeface="Cambria Math" panose="02040503050406030204" pitchFamily="18" charset="0"/>
                              </a:rPr>
                              <m:t>𝑅</m:t>
                            </m:r>
                          </m:e>
                          <m:sub>
                            <m:r>
                              <a:rPr lang="en-US" sz="2800" i="1">
                                <a:latin typeface="Cambria Math" panose="02040503050406030204" pitchFamily="18" charset="0"/>
                              </a:rPr>
                              <m:t>𝑓</m:t>
                            </m:r>
                          </m:sub>
                        </m:sSub>
                      </m:num>
                      <m:den>
                        <m:sSub>
                          <m:sSubPr>
                            <m:ctrlPr>
                              <a:rPr lang="pt" sz="2800" i="1">
                                <a:latin typeface="Cambria Math" panose="02040503050406030204" pitchFamily="18" charset="0"/>
                              </a:rPr>
                            </m:ctrlPr>
                          </m:sSubPr>
                          <m:e>
                            <m:r>
                              <a:rPr lang="en-US" sz="2800" i="1">
                                <a:latin typeface="Cambria Math" panose="02040503050406030204" pitchFamily="18" charset="0"/>
                              </a:rPr>
                              <m:t>𝑅</m:t>
                            </m:r>
                          </m:e>
                          <m:sub>
                            <m:r>
                              <a:rPr lang="en-US" sz="2800" b="0" i="1" smtClean="0">
                                <a:latin typeface="Cambria Math" panose="02040503050406030204" pitchFamily="18" charset="0"/>
                              </a:rPr>
                              <m:t>𝑏</m:t>
                            </m:r>
                          </m:sub>
                        </m:sSub>
                      </m:den>
                    </m:f>
                    <m:sSub>
                      <m:sSubPr>
                        <m:ctrlPr>
                          <a:rPr lang="pt" sz="2800" i="1">
                            <a:latin typeface="Cambria Math" panose="02040503050406030204" pitchFamily="18" charset="0"/>
                          </a:rPr>
                        </m:ctrlPr>
                      </m:sSubPr>
                      <m:e>
                        <m:r>
                          <a:rPr lang="en-US" sz="2800" i="1">
                            <a:latin typeface="Cambria Math" panose="02040503050406030204" pitchFamily="18" charset="0"/>
                          </a:rPr>
                          <m:t>𝑣</m:t>
                        </m:r>
                      </m:e>
                      <m:sub>
                        <m:r>
                          <a:rPr lang="en-US" sz="2800" b="0" i="1" smtClean="0">
                            <a:latin typeface="Cambria Math" panose="02040503050406030204" pitchFamily="18" charset="0"/>
                          </a:rPr>
                          <m:t>𝑏</m:t>
                        </m:r>
                      </m:sub>
                    </m:sSub>
                  </m:oMath>
                </a14:m>
                <a:r>
                  <a:rPr lang="en-US" sz="2800" dirty="0"/>
                  <a:t>+ </a:t>
                </a:r>
                <a14:m>
                  <m:oMath xmlns:m="http://schemas.openxmlformats.org/officeDocument/2006/math">
                    <m:f>
                      <m:fPr>
                        <m:ctrlPr>
                          <a:rPr lang="en-US" sz="2800" i="1">
                            <a:latin typeface="Cambria Math" panose="02040503050406030204" pitchFamily="18" charset="0"/>
                          </a:rPr>
                        </m:ctrlPr>
                      </m:fPr>
                      <m:num>
                        <m:sSub>
                          <m:sSubPr>
                            <m:ctrlPr>
                              <a:rPr lang="pt" sz="2800" i="1">
                                <a:latin typeface="Cambria Math" panose="02040503050406030204" pitchFamily="18" charset="0"/>
                              </a:rPr>
                            </m:ctrlPr>
                          </m:sSubPr>
                          <m:e>
                            <m:r>
                              <a:rPr lang="en-US" sz="2800" i="1">
                                <a:latin typeface="Cambria Math" panose="02040503050406030204" pitchFamily="18" charset="0"/>
                              </a:rPr>
                              <m:t>𝑅</m:t>
                            </m:r>
                          </m:e>
                          <m:sub>
                            <m:r>
                              <a:rPr lang="en-US" sz="2800" i="1">
                                <a:latin typeface="Cambria Math" panose="02040503050406030204" pitchFamily="18" charset="0"/>
                              </a:rPr>
                              <m:t>𝑓</m:t>
                            </m:r>
                          </m:sub>
                        </m:sSub>
                      </m:num>
                      <m:den>
                        <m:sSub>
                          <m:sSubPr>
                            <m:ctrlPr>
                              <a:rPr lang="pt" sz="2800" i="1">
                                <a:latin typeface="Cambria Math" panose="02040503050406030204" pitchFamily="18" charset="0"/>
                              </a:rPr>
                            </m:ctrlPr>
                          </m:sSubPr>
                          <m:e>
                            <m:r>
                              <a:rPr lang="en-US" sz="2800" i="1">
                                <a:latin typeface="Cambria Math" panose="02040503050406030204" pitchFamily="18" charset="0"/>
                              </a:rPr>
                              <m:t>𝑅</m:t>
                            </m:r>
                          </m:e>
                          <m:sub>
                            <m:r>
                              <a:rPr lang="en-US" sz="2800" b="0" i="1" smtClean="0">
                                <a:latin typeface="Cambria Math" panose="02040503050406030204" pitchFamily="18" charset="0"/>
                              </a:rPr>
                              <m:t>𝑐</m:t>
                            </m:r>
                          </m:sub>
                        </m:sSub>
                      </m:den>
                    </m:f>
                    <m:sSub>
                      <m:sSubPr>
                        <m:ctrlPr>
                          <a:rPr lang="pt" sz="2800" i="1">
                            <a:latin typeface="Cambria Math" panose="02040503050406030204" pitchFamily="18" charset="0"/>
                          </a:rPr>
                        </m:ctrlPr>
                      </m:sSubPr>
                      <m:e>
                        <m:r>
                          <a:rPr lang="en-US" sz="2800" i="1">
                            <a:latin typeface="Cambria Math" panose="02040503050406030204" pitchFamily="18" charset="0"/>
                          </a:rPr>
                          <m:t>𝑣</m:t>
                        </m:r>
                      </m:e>
                      <m:sub>
                        <m:r>
                          <a:rPr lang="en-US" sz="2800" b="0" i="1" smtClean="0">
                            <a:latin typeface="Cambria Math" panose="02040503050406030204" pitchFamily="18" charset="0"/>
                          </a:rPr>
                          <m:t>𝑐</m:t>
                        </m:r>
                      </m:sub>
                    </m:sSub>
                  </m:oMath>
                </a14:m>
                <a:r>
                  <a:rPr lang="en-US" sz="2800" dirty="0"/>
                  <a:t>) </a:t>
                </a:r>
              </a:p>
            </p:txBody>
          </p:sp>
        </mc:Choice>
        <mc:Fallback xmlns="">
          <p:sp>
            <p:nvSpPr>
              <p:cNvPr id="10" name="Rectangle 9">
                <a:extLst>
                  <a:ext uri="{FF2B5EF4-FFF2-40B4-BE49-F238E27FC236}">
                    <a16:creationId xmlns:a16="http://schemas.microsoft.com/office/drawing/2014/main" id="{6B54DB69-2CA8-6A4B-B1F6-819BF8C8D71B}"/>
                  </a:ext>
                </a:extLst>
              </p:cNvPr>
              <p:cNvSpPr>
                <a:spLocks noRot="1" noChangeAspect="1" noMove="1" noResize="1" noEditPoints="1" noAdjustHandles="1" noChangeArrowheads="1" noChangeShapeType="1" noTextEdit="1"/>
              </p:cNvSpPr>
              <p:nvPr/>
            </p:nvSpPr>
            <p:spPr>
              <a:xfrm>
                <a:off x="825458" y="4151692"/>
                <a:ext cx="4718092" cy="801181"/>
              </a:xfrm>
              <a:prstGeom prst="rect">
                <a:avLst/>
              </a:prstGeom>
              <a:blipFill>
                <a:blip r:embed="rId4"/>
                <a:stretch>
                  <a:fillRect/>
                </a:stretch>
              </a:blipFill>
              <a:ln>
                <a:solidFill>
                  <a:schemeClr val="accent1">
                    <a:shade val="50000"/>
                  </a:schemeClr>
                </a:solidFill>
              </a:ln>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1FF56B94-F708-C348-8C7C-52E0805A2A3F}"/>
              </a:ext>
            </a:extLst>
          </p:cNvPr>
          <p:cNvSpPr>
            <a:spLocks noGrp="1"/>
          </p:cNvSpPr>
          <p:nvPr>
            <p:ph type="sldNum" sz="quarter" idx="12"/>
          </p:nvPr>
        </p:nvSpPr>
        <p:spPr/>
        <p:txBody>
          <a:bodyPr/>
          <a:lstStyle/>
          <a:p>
            <a:fld id="{F33FCB0E-AFE6-8F4B-B9EB-BD4C96BB7C7B}" type="slidenum">
              <a:rPr lang="en-US" smtClean="0"/>
              <a:t>27</a:t>
            </a:fld>
            <a:endParaRPr lang="en-US"/>
          </a:p>
        </p:txBody>
      </p:sp>
    </p:spTree>
    <p:extLst>
      <p:ext uri="{BB962C8B-B14F-4D97-AF65-F5344CB8AC3E}">
        <p14:creationId xmlns:p14="http://schemas.microsoft.com/office/powerpoint/2010/main" val="1019026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5.4 The Summing Amplifier Circuit </a:t>
            </a:r>
            <a:br>
              <a:rPr lang="en-US" dirty="0"/>
            </a:br>
            <a:r>
              <a:rPr lang="en-US" dirty="0"/>
              <a:t>Example 5.3</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A82F5AF-773A-2840-AB6B-78DF61508814}"/>
                  </a:ext>
                </a:extLst>
              </p:cNvPr>
              <p:cNvSpPr txBox="1"/>
              <p:nvPr/>
            </p:nvSpPr>
            <p:spPr>
              <a:xfrm>
                <a:off x="636616" y="1905000"/>
                <a:ext cx="5722620" cy="4093428"/>
              </a:xfrm>
              <a:prstGeom prst="rect">
                <a:avLst/>
              </a:prstGeom>
              <a:noFill/>
            </p:spPr>
            <p:txBody>
              <a:bodyPr wrap="square" rtlCol="0">
                <a:spAutoFit/>
              </a:bodyPr>
              <a:lstStyle/>
              <a:p>
                <a:r>
                  <a:rPr lang="en-US" sz="2000" dirty="0">
                    <a:solidFill>
                      <a:srgbClr val="FF0000"/>
                    </a:solidFill>
                  </a:rPr>
                  <a:t>Example 5.3 (Page 159):</a:t>
                </a:r>
              </a:p>
              <a:p>
                <a:pPr marL="457200" indent="-457200">
                  <a:buAutoNum type="alphaLcParenR"/>
                </a:pPr>
                <a:r>
                  <a:rPr lang="en-US" sz="2000" dirty="0">
                    <a:solidFill>
                      <a:srgbClr val="FF0000"/>
                    </a:solidFill>
                  </a:rPr>
                  <a:t>Design a summing amplifier with</a:t>
                </a:r>
              </a:p>
              <a:p>
                <a:r>
                  <a:rPr lang="en-US" sz="2000" dirty="0">
                    <a:solidFill>
                      <a:srgbClr val="FF0000"/>
                    </a:solidFill>
                  </a:rPr>
                  <a:t>       output </a:t>
                </a:r>
              </a:p>
              <a:p>
                <a:r>
                  <a:rPr lang="en-US" sz="2000" dirty="0">
                    <a:solidFill>
                      <a:srgbClr val="FF0000"/>
                    </a:solidFill>
                  </a:rPr>
                  <a:t>	</a:t>
                </a:r>
                <a:r>
                  <a:rPr lang="pt" sz="2000" dirty="0"/>
                  <a:t> </a:t>
                </a:r>
                <a14:m>
                  <m:oMath xmlns:m="http://schemas.openxmlformats.org/officeDocument/2006/math">
                    <m:sSub>
                      <m:sSubPr>
                        <m:ctrlPr>
                          <a:rPr lang="pt"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𝑜</m:t>
                        </m:r>
                      </m:sub>
                    </m:sSub>
                    <m:r>
                      <a:rPr lang="en-US" sz="2000" i="1">
                        <a:latin typeface="Cambria Math" panose="02040503050406030204" pitchFamily="18" charset="0"/>
                      </a:rPr>
                      <m:t>=− (</m:t>
                    </m:r>
                    <m:r>
                      <a:rPr lang="en-US" sz="2000" b="0" i="1" smtClean="0">
                        <a:latin typeface="Cambria Math" panose="02040503050406030204" pitchFamily="18" charset="0"/>
                      </a:rPr>
                      <m:t>4</m:t>
                    </m:r>
                    <m:sSub>
                      <m:sSubPr>
                        <m:ctrlPr>
                          <a:rPr lang="pt"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𝑎</m:t>
                        </m:r>
                      </m:sub>
                    </m:sSub>
                  </m:oMath>
                </a14:m>
                <a:r>
                  <a:rPr lang="en-US" sz="2000" dirty="0"/>
                  <a:t> + </a:t>
                </a:r>
                <a14:m>
                  <m:oMath xmlns:m="http://schemas.openxmlformats.org/officeDocument/2006/math">
                    <m:sSub>
                      <m:sSubPr>
                        <m:ctrlPr>
                          <a:rPr lang="pt"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𝑏</m:t>
                        </m:r>
                      </m:sub>
                    </m:sSub>
                  </m:oMath>
                </a14:m>
                <a:r>
                  <a:rPr lang="en-US" sz="2000" dirty="0"/>
                  <a:t>+ </a:t>
                </a:r>
                <a14:m>
                  <m:oMath xmlns:m="http://schemas.openxmlformats.org/officeDocument/2006/math">
                    <m:r>
                      <a:rPr lang="en-US" sz="2000" b="0" i="1" smtClean="0">
                        <a:latin typeface="Cambria Math" panose="02040503050406030204" pitchFamily="18" charset="0"/>
                      </a:rPr>
                      <m:t>5</m:t>
                    </m:r>
                    <m:sSub>
                      <m:sSubPr>
                        <m:ctrlPr>
                          <a:rPr lang="pt"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𝑐</m:t>
                        </m:r>
                      </m:sub>
                    </m:sSub>
                  </m:oMath>
                </a14:m>
                <a:r>
                  <a:rPr lang="en-US" sz="2000" dirty="0"/>
                  <a:t>) </a:t>
                </a:r>
              </a:p>
              <a:p>
                <a:r>
                  <a:rPr lang="en-US" sz="2000" dirty="0">
                    <a:solidFill>
                      <a:srgbClr val="FF0000"/>
                    </a:solidFill>
                  </a:rPr>
                  <a:t>       Use an ideal op amp with +/-12V </a:t>
                </a:r>
              </a:p>
              <a:p>
                <a:r>
                  <a:rPr lang="en-US" sz="2000" dirty="0">
                    <a:solidFill>
                      <a:srgbClr val="FF0000"/>
                    </a:solidFill>
                  </a:rPr>
                  <a:t>       power supplies and a 20k feedback</a:t>
                </a:r>
              </a:p>
              <a:p>
                <a:r>
                  <a:rPr lang="en-US" sz="2000" dirty="0">
                    <a:solidFill>
                      <a:srgbClr val="FF0000"/>
                    </a:solidFill>
                  </a:rPr>
                  <a:t>       resistor</a:t>
                </a:r>
              </a:p>
              <a:p>
                <a:endParaRPr lang="en-US" sz="2000" dirty="0">
                  <a:solidFill>
                    <a:srgbClr val="FF0000"/>
                  </a:solidFill>
                </a:endParaRPr>
              </a:p>
              <a:p>
                <a:pPr marL="457200" indent="-457200">
                  <a:buAutoNum type="alphaLcParenR" startAt="2"/>
                </a:pPr>
                <a:r>
                  <a:rPr lang="en-US" sz="2000" dirty="0">
                    <a:solidFill>
                      <a:srgbClr val="FF0000"/>
                    </a:solidFill>
                  </a:rPr>
                  <a:t>if </a:t>
                </a:r>
                <a14:m>
                  <m:oMath xmlns:m="http://schemas.openxmlformats.org/officeDocument/2006/math">
                    <m:sSub>
                      <m:sSubPr>
                        <m:ctrlPr>
                          <a:rPr lang="pt"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=2 </m:t>
                    </m:r>
                    <m:r>
                      <a:rPr lang="en-US" sz="2000" b="0" i="1" smtClean="0">
                        <a:latin typeface="Cambria Math" panose="02040503050406030204" pitchFamily="18" charset="0"/>
                      </a:rPr>
                      <m:t>𝑉</m:t>
                    </m:r>
                    <m:r>
                      <a:rPr lang="en-US" sz="2000" b="0" i="1" smtClean="0">
                        <a:latin typeface="Cambria Math" panose="02040503050406030204" pitchFamily="18" charset="0"/>
                      </a:rPr>
                      <m:t>, </m:t>
                    </m:r>
                    <m:sSub>
                      <m:sSubPr>
                        <m:ctrlPr>
                          <a:rPr lang="pt"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 </m:t>
                    </m:r>
                    <m:r>
                      <a:rPr lang="en-US" sz="2000" b="0" i="1" smtClean="0">
                        <a:latin typeface="Cambria Math" panose="02040503050406030204" pitchFamily="18" charset="0"/>
                      </a:rPr>
                      <m:t>𝑉</m:t>
                    </m:r>
                    <m:r>
                      <a:rPr lang="en-US" sz="2000" b="0" i="1" smtClean="0">
                        <a:latin typeface="Cambria Math" panose="02040503050406030204" pitchFamily="18" charset="0"/>
                      </a:rPr>
                      <m:t>, </m:t>
                    </m:r>
                  </m:oMath>
                </a14:m>
                <a:r>
                  <a:rPr lang="en-US" sz="2000" dirty="0">
                    <a:solidFill>
                      <a:srgbClr val="FF0000"/>
                    </a:solidFill>
                  </a:rPr>
                  <a:t>find the range of              values for </a:t>
                </a:r>
                <a14:m>
                  <m:oMath xmlns:m="http://schemas.openxmlformats.org/officeDocument/2006/math">
                    <m:sSub>
                      <m:sSubPr>
                        <m:ctrlPr>
                          <a:rPr lang="pt"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𝑏</m:t>
                        </m:r>
                      </m:sub>
                    </m:sSub>
                    <m:r>
                      <a:rPr lang="en-US" sz="2000" i="1">
                        <a:latin typeface="Cambria Math" panose="02040503050406030204" pitchFamily="18" charset="0"/>
                      </a:rPr>
                      <m:t> </m:t>
                    </m:r>
                  </m:oMath>
                </a14:m>
                <a:r>
                  <a:rPr lang="en-US" sz="2000" dirty="0">
                    <a:solidFill>
                      <a:srgbClr val="FF0000"/>
                    </a:solidFill>
                  </a:rPr>
                  <a:t> to stay in linear operation</a:t>
                </a:r>
              </a:p>
              <a:p>
                <a:endParaRPr lang="en-US" sz="2000" dirty="0">
                  <a:solidFill>
                    <a:srgbClr val="FF0000"/>
                  </a:solidFill>
                </a:endParaRPr>
              </a:p>
              <a:p>
                <a:r>
                  <a:rPr lang="en-US" sz="2000" dirty="0">
                    <a:solidFill>
                      <a:srgbClr val="FF0000"/>
                    </a:solidFill>
                  </a:rPr>
                  <a:t>c)     If </a:t>
                </a:r>
                <a14:m>
                  <m:oMath xmlns:m="http://schemas.openxmlformats.org/officeDocument/2006/math">
                    <m:sSub>
                      <m:sSubPr>
                        <m:ctrlPr>
                          <a:rPr lang="pt"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𝑎</m:t>
                        </m:r>
                      </m:sub>
                    </m:sSub>
                    <m:r>
                      <a:rPr lang="en-US" sz="2000" i="1">
                        <a:latin typeface="Cambria Math" panose="02040503050406030204" pitchFamily="18" charset="0"/>
                      </a:rPr>
                      <m:t>=2 </m:t>
                    </m:r>
                    <m:r>
                      <a:rPr lang="en-US" sz="2000" i="1">
                        <a:latin typeface="Cambria Math" panose="02040503050406030204" pitchFamily="18" charset="0"/>
                      </a:rPr>
                      <m:t>𝑉</m:t>
                    </m:r>
                    <m:r>
                      <a:rPr lang="en-US" sz="2000" i="1">
                        <a:latin typeface="Cambria Math" panose="02040503050406030204" pitchFamily="18" charset="0"/>
                      </a:rPr>
                      <m:t>, </m:t>
                    </m:r>
                    <m:sSub>
                      <m:sSubPr>
                        <m:ctrlPr>
                          <a:rPr lang="pt"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𝑏</m:t>
                        </m:r>
                      </m:sub>
                    </m:sSub>
                    <m:r>
                      <a:rPr lang="en-US" sz="2000" i="1">
                        <a:latin typeface="Cambria Math" panose="02040503050406030204" pitchFamily="18" charset="0"/>
                      </a:rPr>
                      <m:t>=</m:t>
                    </m:r>
                    <m:r>
                      <a:rPr lang="en-US" sz="2000" b="0" i="1" smtClean="0">
                        <a:latin typeface="Cambria Math" panose="02040503050406030204" pitchFamily="18" charset="0"/>
                      </a:rPr>
                      <m:t>3</m:t>
                    </m:r>
                    <m:r>
                      <a:rPr lang="en-US" sz="2000" i="1">
                        <a:latin typeface="Cambria Math" panose="02040503050406030204" pitchFamily="18" charset="0"/>
                      </a:rPr>
                      <m:t> </m:t>
                    </m:r>
                    <m:r>
                      <a:rPr lang="en-US" sz="2000" i="1">
                        <a:latin typeface="Cambria Math" panose="02040503050406030204" pitchFamily="18" charset="0"/>
                      </a:rPr>
                      <m:t>𝑉</m:t>
                    </m:r>
                  </m:oMath>
                </a14:m>
                <a:r>
                  <a:rPr lang="en-US" sz="2000" dirty="0">
                    <a:solidFill>
                      <a:srgbClr val="FF0000"/>
                    </a:solidFill>
                  </a:rPr>
                  <a:t>, </a:t>
                </a:r>
                <a14:m>
                  <m:oMath xmlns:m="http://schemas.openxmlformats.org/officeDocument/2006/math">
                    <m:sSub>
                      <m:sSubPr>
                        <m:ctrlPr>
                          <a:rPr lang="pt"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𝑐</m:t>
                        </m:r>
                      </m:sub>
                    </m:sSub>
                    <m:r>
                      <a:rPr lang="en-US" sz="2000" i="1">
                        <a:latin typeface="Cambria Math" panose="02040503050406030204" pitchFamily="18" charset="0"/>
                      </a:rPr>
                      <m:t>=−1 </m:t>
                    </m:r>
                    <m:r>
                      <a:rPr lang="en-US" sz="2000" i="1">
                        <a:latin typeface="Cambria Math" panose="02040503050406030204" pitchFamily="18" charset="0"/>
                      </a:rPr>
                      <m:t>𝑉</m:t>
                    </m:r>
                    <m:r>
                      <a:rPr lang="en-US" sz="2000" b="0" i="1" smtClean="0">
                        <a:latin typeface="Cambria Math" panose="02040503050406030204" pitchFamily="18" charset="0"/>
                      </a:rPr>
                      <m:t>; </m:t>
                    </m:r>
                  </m:oMath>
                </a14:m>
                <a:r>
                  <a:rPr lang="en-US" sz="2000" dirty="0">
                    <a:solidFill>
                      <a:srgbClr val="FF0000"/>
                    </a:solidFill>
                  </a:rPr>
                  <a:t>find the highest feedback resistor to stay in linear operation</a:t>
                </a:r>
              </a:p>
            </p:txBody>
          </p:sp>
        </mc:Choice>
        <mc:Fallback>
          <p:sp>
            <p:nvSpPr>
              <p:cNvPr id="6" name="TextBox 5">
                <a:extLst>
                  <a:ext uri="{FF2B5EF4-FFF2-40B4-BE49-F238E27FC236}">
                    <a16:creationId xmlns:a16="http://schemas.microsoft.com/office/drawing/2014/main" id="{BA82F5AF-773A-2840-AB6B-78DF61508814}"/>
                  </a:ext>
                </a:extLst>
              </p:cNvPr>
              <p:cNvSpPr txBox="1">
                <a:spLocks noRot="1" noChangeAspect="1" noMove="1" noResize="1" noEditPoints="1" noAdjustHandles="1" noChangeArrowheads="1" noChangeShapeType="1" noTextEdit="1"/>
              </p:cNvSpPr>
              <p:nvPr/>
            </p:nvSpPr>
            <p:spPr>
              <a:xfrm>
                <a:off x="636616" y="1905000"/>
                <a:ext cx="5722620" cy="4093428"/>
              </a:xfrm>
              <a:prstGeom prst="rect">
                <a:avLst/>
              </a:prstGeom>
              <a:blipFill>
                <a:blip r:embed="rId2"/>
                <a:stretch>
                  <a:fillRect l="-885" t="-619" b="-1548"/>
                </a:stretch>
              </a:blipFill>
            </p:spPr>
            <p:txBody>
              <a:bodyPr/>
              <a:lstStyle/>
              <a:p>
                <a:r>
                  <a:rPr lang="en-CN">
                    <a:noFill/>
                  </a:rPr>
                  <a:t> </a:t>
                </a:r>
              </a:p>
            </p:txBody>
          </p:sp>
        </mc:Fallback>
      </mc:AlternateContent>
      <p:pic>
        <p:nvPicPr>
          <p:cNvPr id="7" name="Picture 2" descr="A summing amplifier circuit shows an op amp with a resistor and three input voltages.&#10;The op amp has a 12V positive supply voltage, and a minus 12V negative supply voltage. A 20k ohm resistor is connected between the output terminal and inverting input terminal, and carries a current, i sub n into the output terminal. The non-inverting input terminal is short circuited with the common node, and shows a voltage, v sub n. The voltage across the output terminal and common node is marked as v sub o.&#10;Three input voltages--v sub a, v sub b, and v sub c are connected along with series resistors, with respective resistances of 5k ohm, 10k ohm, and 4k ohm between the inverting input terminal and the common node.">
            <a:extLst>
              <a:ext uri="{FF2B5EF4-FFF2-40B4-BE49-F238E27FC236}">
                <a16:creationId xmlns:a16="http://schemas.microsoft.com/office/drawing/2014/main" id="{D06F4D2E-E4B3-F140-B8E5-B6CD09D1F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7899" y="2020144"/>
            <a:ext cx="5495931" cy="2628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a:extLst>
              <a:ext uri="{FF2B5EF4-FFF2-40B4-BE49-F238E27FC236}">
                <a16:creationId xmlns:a16="http://schemas.microsoft.com/office/drawing/2014/main" id="{F5CA2482-0D2C-0140-A3A0-92CD409470DE}"/>
              </a:ext>
            </a:extLst>
          </p:cNvPr>
          <p:cNvSpPr>
            <a:spLocks noGrp="1"/>
          </p:cNvSpPr>
          <p:nvPr>
            <p:ph type="sldNum" sz="quarter" idx="12"/>
          </p:nvPr>
        </p:nvSpPr>
        <p:spPr/>
        <p:txBody>
          <a:bodyPr/>
          <a:lstStyle/>
          <a:p>
            <a:fld id="{F33FCB0E-AFE6-8F4B-B9EB-BD4C96BB7C7B}" type="slidenum">
              <a:rPr lang="en-US" smtClean="0"/>
              <a:t>28</a:t>
            </a:fld>
            <a:endParaRPr lang="en-US"/>
          </a:p>
        </p:txBody>
      </p:sp>
    </p:spTree>
    <p:extLst>
      <p:ext uri="{BB962C8B-B14F-4D97-AF65-F5344CB8AC3E}">
        <p14:creationId xmlns:p14="http://schemas.microsoft.com/office/powerpoint/2010/main" val="3547066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5.4 The Summing Amplifier Circuit </a:t>
            </a:r>
            <a:br>
              <a:rPr lang="en-US" dirty="0"/>
            </a:br>
            <a:r>
              <a:rPr lang="en-US" dirty="0"/>
              <a:t>Problem 5.12</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A82F5AF-773A-2840-AB6B-78DF61508814}"/>
                  </a:ext>
                </a:extLst>
              </p:cNvPr>
              <p:cNvSpPr txBox="1"/>
              <p:nvPr/>
            </p:nvSpPr>
            <p:spPr>
              <a:xfrm>
                <a:off x="636616" y="1905000"/>
                <a:ext cx="5722620" cy="2000548"/>
              </a:xfrm>
              <a:prstGeom prst="rect">
                <a:avLst/>
              </a:prstGeom>
              <a:noFill/>
            </p:spPr>
            <p:txBody>
              <a:bodyPr wrap="square" rtlCol="0">
                <a:spAutoFit/>
              </a:bodyPr>
              <a:lstStyle/>
              <a:p>
                <a:r>
                  <a:rPr lang="en-US" sz="2000" dirty="0">
                    <a:solidFill>
                      <a:srgbClr val="FF0000"/>
                    </a:solidFill>
                  </a:rPr>
                  <a:t>Problem 5.12:</a:t>
                </a:r>
              </a:p>
              <a:p>
                <a:pPr marL="457200" indent="-457200">
                  <a:buAutoNum type="alphaLcParenR"/>
                </a:pPr>
                <a:r>
                  <a:rPr lang="en-US" sz="2000" dirty="0">
                    <a:solidFill>
                      <a:srgbClr val="FF0000"/>
                    </a:solidFill>
                  </a:rPr>
                  <a:t>What circuit config is shown?</a:t>
                </a:r>
              </a:p>
              <a:p>
                <a:pPr marL="457200" indent="-457200">
                  <a:buAutoNum type="alphaLcParenR"/>
                </a:pPr>
                <a:r>
                  <a:rPr lang="en-US" sz="2000" dirty="0">
                    <a:solidFill>
                      <a:srgbClr val="FF0000"/>
                    </a:solidFill>
                  </a:rPr>
                  <a:t>Find</a:t>
                </a:r>
                <a:r>
                  <a:rPr lang="pt" sz="2000" dirty="0"/>
                  <a:t> </a:t>
                </a:r>
                <a14:m>
                  <m:oMath xmlns:m="http://schemas.openxmlformats.org/officeDocument/2006/math">
                    <m:sSub>
                      <m:sSubPr>
                        <m:ctrlPr>
                          <a:rPr lang="pt"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𝑜</m:t>
                        </m:r>
                      </m:sub>
                    </m:sSub>
                  </m:oMath>
                </a14:m>
                <a:r>
                  <a:rPr lang="en-US" sz="2000" dirty="0"/>
                  <a:t> </a:t>
                </a:r>
                <a:r>
                  <a:rPr lang="en-US" sz="2000" dirty="0">
                    <a:solidFill>
                      <a:srgbClr val="FF0000"/>
                    </a:solidFill>
                  </a:rPr>
                  <a:t>if </a:t>
                </a:r>
                <a14:m>
                  <m:oMath xmlns:m="http://schemas.openxmlformats.org/officeDocument/2006/math">
                    <m:sSub>
                      <m:sSubPr>
                        <m:ctrlPr>
                          <a:rPr lang="pt"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𝑎</m:t>
                        </m:r>
                      </m:sub>
                    </m:sSub>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2 </m:t>
                    </m:r>
                    <m:r>
                      <a:rPr lang="en-US" sz="2000" i="1">
                        <a:latin typeface="Cambria Math" panose="02040503050406030204" pitchFamily="18" charset="0"/>
                      </a:rPr>
                      <m:t>𝑉</m:t>
                    </m:r>
                    <m:r>
                      <a:rPr lang="en-US" sz="2000" i="1">
                        <a:latin typeface="Cambria Math" panose="02040503050406030204" pitchFamily="18" charset="0"/>
                      </a:rPr>
                      <m:t>, </m:t>
                    </m:r>
                    <m:sSub>
                      <m:sSubPr>
                        <m:ctrlPr>
                          <a:rPr lang="pt"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𝑏</m:t>
                        </m:r>
                      </m:sub>
                    </m:sSub>
                    <m:r>
                      <a:rPr lang="en-US" sz="2000" i="1">
                        <a:latin typeface="Cambria Math" panose="02040503050406030204" pitchFamily="18" charset="0"/>
                      </a:rPr>
                      <m:t>=−1</m:t>
                    </m:r>
                    <m:r>
                      <a:rPr lang="en-US" sz="2000" b="0" i="1" smtClean="0">
                        <a:latin typeface="Cambria Math" panose="02040503050406030204" pitchFamily="18" charset="0"/>
                      </a:rPr>
                      <m:t>.5</m:t>
                    </m:r>
                    <m:r>
                      <a:rPr lang="en-US" sz="2000" i="1">
                        <a:latin typeface="Cambria Math" panose="02040503050406030204" pitchFamily="18" charset="0"/>
                      </a:rPr>
                      <m:t> </m:t>
                    </m:r>
                    <m:r>
                      <a:rPr lang="en-US" sz="2000" i="1">
                        <a:latin typeface="Cambria Math" panose="02040503050406030204" pitchFamily="18" charset="0"/>
                      </a:rPr>
                      <m:t>𝑉</m:t>
                    </m:r>
                  </m:oMath>
                </a14:m>
                <a:r>
                  <a:rPr lang="en-US" sz="2000" dirty="0"/>
                  <a:t> and </a:t>
                </a:r>
                <a14:m>
                  <m:oMath xmlns:m="http://schemas.openxmlformats.org/officeDocument/2006/math">
                    <m:sSub>
                      <m:sSubPr>
                        <m:ctrlPr>
                          <a:rPr lang="pt"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𝑐</m:t>
                        </m:r>
                      </m:sub>
                    </m:sSub>
                    <m:r>
                      <a:rPr lang="en-US" sz="2000" i="1">
                        <a:latin typeface="Cambria Math" panose="02040503050406030204" pitchFamily="18" charset="0"/>
                      </a:rPr>
                      <m:t>=</m:t>
                    </m:r>
                    <m:r>
                      <a:rPr lang="en-US" sz="2000" b="0" i="1" smtClean="0">
                        <a:latin typeface="Cambria Math" panose="02040503050406030204" pitchFamily="18" charset="0"/>
                      </a:rPr>
                      <m:t>4 </m:t>
                    </m:r>
                    <m:r>
                      <a:rPr lang="en-US" sz="2000" b="0" i="1" smtClean="0">
                        <a:latin typeface="Cambria Math" panose="02040503050406030204" pitchFamily="18" charset="0"/>
                      </a:rPr>
                      <m:t>𝑉</m:t>
                    </m:r>
                    <m:r>
                      <a:rPr lang="en-US" sz="2000" i="1">
                        <a:latin typeface="Cambria Math" panose="02040503050406030204" pitchFamily="18" charset="0"/>
                      </a:rPr>
                      <m:t> </m:t>
                    </m:r>
                  </m:oMath>
                </a14:m>
                <a:endParaRPr lang="en-US" sz="2000" dirty="0">
                  <a:solidFill>
                    <a:srgbClr val="FF0000"/>
                  </a:solidFill>
                </a:endParaRPr>
              </a:p>
              <a:p>
                <a:r>
                  <a:rPr lang="en-US" sz="2000" dirty="0">
                    <a:solidFill>
                      <a:srgbClr val="FF0000"/>
                    </a:solidFill>
                  </a:rPr>
                  <a:t>c)   find the range of values for </a:t>
                </a:r>
                <a14:m>
                  <m:oMath xmlns:m="http://schemas.openxmlformats.org/officeDocument/2006/math">
                    <m:sSub>
                      <m:sSubPr>
                        <m:ctrlPr>
                          <a:rPr lang="pt"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𝑏</m:t>
                        </m:r>
                      </m:sub>
                    </m:sSub>
                    <m:r>
                      <a:rPr lang="en-US" sz="2000" i="1">
                        <a:latin typeface="Cambria Math" panose="02040503050406030204" pitchFamily="18" charset="0"/>
                      </a:rPr>
                      <m:t> </m:t>
                    </m:r>
                  </m:oMath>
                </a14:m>
                <a:r>
                  <a:rPr lang="en-US" sz="2000" dirty="0">
                    <a:solidFill>
                      <a:srgbClr val="FF0000"/>
                    </a:solidFill>
                  </a:rPr>
                  <a:t> to stay in          linear operation if </a:t>
                </a:r>
                <a14:m>
                  <m:oMath xmlns:m="http://schemas.openxmlformats.org/officeDocument/2006/math">
                    <m:sSub>
                      <m:sSubPr>
                        <m:ctrlPr>
                          <a:rPr lang="pt"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𝑎</m:t>
                        </m:r>
                      </m:sub>
                    </m:sSub>
                  </m:oMath>
                </a14:m>
                <a:r>
                  <a:rPr lang="pt" sz="2000" dirty="0"/>
                  <a:t> </a:t>
                </a:r>
                <a14:m>
                  <m:oMath xmlns:m="http://schemas.openxmlformats.org/officeDocument/2006/math">
                    <m:sSub>
                      <m:sSubPr>
                        <m:ctrlPr>
                          <a:rPr lang="pt"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𝑐</m:t>
                        </m:r>
                      </m:sub>
                    </m:sSub>
                  </m:oMath>
                </a14:m>
                <a:r>
                  <a:rPr lang="en-US" sz="2000" dirty="0">
                    <a:solidFill>
                      <a:srgbClr val="FF0000"/>
                    </a:solidFill>
                  </a:rPr>
                  <a:t> are as in b) above</a:t>
                </a:r>
              </a:p>
              <a:p>
                <a:endParaRPr lang="en-US" sz="2400" dirty="0">
                  <a:solidFill>
                    <a:srgbClr val="FF0000"/>
                  </a:solidFill>
                </a:endParaRPr>
              </a:p>
            </p:txBody>
          </p:sp>
        </mc:Choice>
        <mc:Fallback>
          <p:sp>
            <p:nvSpPr>
              <p:cNvPr id="6" name="TextBox 5">
                <a:extLst>
                  <a:ext uri="{FF2B5EF4-FFF2-40B4-BE49-F238E27FC236}">
                    <a16:creationId xmlns:a16="http://schemas.microsoft.com/office/drawing/2014/main" id="{BA82F5AF-773A-2840-AB6B-78DF61508814}"/>
                  </a:ext>
                </a:extLst>
              </p:cNvPr>
              <p:cNvSpPr txBox="1">
                <a:spLocks noRot="1" noChangeAspect="1" noMove="1" noResize="1" noEditPoints="1" noAdjustHandles="1" noChangeArrowheads="1" noChangeShapeType="1" noTextEdit="1"/>
              </p:cNvSpPr>
              <p:nvPr/>
            </p:nvSpPr>
            <p:spPr>
              <a:xfrm>
                <a:off x="636616" y="1905000"/>
                <a:ext cx="5722620" cy="2000548"/>
              </a:xfrm>
              <a:prstGeom prst="rect">
                <a:avLst/>
              </a:prstGeom>
              <a:blipFill>
                <a:blip r:embed="rId2"/>
                <a:stretch>
                  <a:fillRect l="-885" t="-1258" r="-221"/>
                </a:stretch>
              </a:blipFill>
            </p:spPr>
            <p:txBody>
              <a:bodyPr/>
              <a:lstStyle/>
              <a:p>
                <a:r>
                  <a:rPr lang="en-CN">
                    <a:noFill/>
                  </a:rPr>
                  <a:t> </a:t>
                </a:r>
              </a:p>
            </p:txBody>
          </p:sp>
        </mc:Fallback>
      </mc:AlternateContent>
      <p:pic>
        <p:nvPicPr>
          <p:cNvPr id="4" name="Picture 2" descr="An inverting summing amplifier circuit shows an op amp with five resistors and three input voltages.&#10;The op amp has a 6V positive supply voltage, and a minus 6V negative supply voltage. A 220k ohm resistor is connected between the output terminal and inverting input terminal. The non-inverting input terminal is short circuited with the common node. The output terminal which is grounded with the common terminal is in series with a 3.3K ohm resistor, with a voltage v sub 0 marked across it.&#10;Three input voltages--v sub a, v sub b, and v sub c--are marked across three parallel resistors, with respective resistances of 33k ohm, 22k ohm, and 80k ohm which are connected between the inverting input terminal and the common node.">
            <a:extLst>
              <a:ext uri="{FF2B5EF4-FFF2-40B4-BE49-F238E27FC236}">
                <a16:creationId xmlns:a16="http://schemas.microsoft.com/office/drawing/2014/main" id="{35D2EA70-975A-1E4D-B796-ACDC1A6FA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265" y="1908810"/>
            <a:ext cx="5081991" cy="2923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a:extLst>
              <a:ext uri="{FF2B5EF4-FFF2-40B4-BE49-F238E27FC236}">
                <a16:creationId xmlns:a16="http://schemas.microsoft.com/office/drawing/2014/main" id="{E16057B6-5A71-6D4F-9EC2-06FEFD6220A4}"/>
              </a:ext>
            </a:extLst>
          </p:cNvPr>
          <p:cNvSpPr>
            <a:spLocks noGrp="1"/>
          </p:cNvSpPr>
          <p:nvPr>
            <p:ph type="sldNum" sz="quarter" idx="12"/>
          </p:nvPr>
        </p:nvSpPr>
        <p:spPr/>
        <p:txBody>
          <a:bodyPr/>
          <a:lstStyle/>
          <a:p>
            <a:fld id="{F33FCB0E-AFE6-8F4B-B9EB-BD4C96BB7C7B}" type="slidenum">
              <a:rPr lang="en-US" smtClean="0"/>
              <a:t>29</a:t>
            </a:fld>
            <a:endParaRPr lang="en-US"/>
          </a:p>
        </p:txBody>
      </p:sp>
    </p:spTree>
    <p:extLst>
      <p:ext uri="{BB962C8B-B14F-4D97-AF65-F5344CB8AC3E}">
        <p14:creationId xmlns:p14="http://schemas.microsoft.com/office/powerpoint/2010/main" val="4226992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5.1 Operational Amplifier Terminals</a:t>
            </a:r>
          </a:p>
        </p:txBody>
      </p:sp>
      <p:pic>
        <p:nvPicPr>
          <p:cNvPr id="4" name="Picture 3">
            <a:extLst>
              <a:ext uri="{FF2B5EF4-FFF2-40B4-BE49-F238E27FC236}">
                <a16:creationId xmlns:a16="http://schemas.microsoft.com/office/drawing/2014/main" id="{1A8244FD-28EE-824D-8A86-E8DF579AC72A}"/>
              </a:ext>
            </a:extLst>
          </p:cNvPr>
          <p:cNvPicPr>
            <a:picLocks noChangeAspect="1"/>
          </p:cNvPicPr>
          <p:nvPr/>
        </p:nvPicPr>
        <p:blipFill>
          <a:blip r:embed="rId2"/>
          <a:stretch>
            <a:fillRect/>
          </a:stretch>
        </p:blipFill>
        <p:spPr>
          <a:xfrm>
            <a:off x="8663940" y="2027692"/>
            <a:ext cx="1951990" cy="1679936"/>
          </a:xfrm>
          <a:prstGeom prst="rect">
            <a:avLst/>
          </a:prstGeom>
        </p:spPr>
      </p:pic>
      <p:pic>
        <p:nvPicPr>
          <p:cNvPr id="7" name="Picture 6">
            <a:extLst>
              <a:ext uri="{FF2B5EF4-FFF2-40B4-BE49-F238E27FC236}">
                <a16:creationId xmlns:a16="http://schemas.microsoft.com/office/drawing/2014/main" id="{A22FA3AC-2442-B448-9AB4-D7A92D418348}"/>
              </a:ext>
            </a:extLst>
          </p:cNvPr>
          <p:cNvPicPr>
            <a:picLocks noChangeAspect="1"/>
          </p:cNvPicPr>
          <p:nvPr/>
        </p:nvPicPr>
        <p:blipFill>
          <a:blip r:embed="rId3"/>
          <a:stretch>
            <a:fillRect/>
          </a:stretch>
        </p:blipFill>
        <p:spPr>
          <a:xfrm>
            <a:off x="7854950" y="3862070"/>
            <a:ext cx="3568700" cy="2654300"/>
          </a:xfrm>
          <a:prstGeom prst="rect">
            <a:avLst/>
          </a:prstGeom>
        </p:spPr>
      </p:pic>
      <p:pic>
        <p:nvPicPr>
          <p:cNvPr id="5" name="Picture 4">
            <a:extLst>
              <a:ext uri="{FF2B5EF4-FFF2-40B4-BE49-F238E27FC236}">
                <a16:creationId xmlns:a16="http://schemas.microsoft.com/office/drawing/2014/main" id="{A9CBCFAA-7BE2-C243-B12D-1B4B32EA2DFC}"/>
              </a:ext>
            </a:extLst>
          </p:cNvPr>
          <p:cNvPicPr>
            <a:picLocks noChangeAspect="1"/>
          </p:cNvPicPr>
          <p:nvPr/>
        </p:nvPicPr>
        <p:blipFill>
          <a:blip r:embed="rId4"/>
          <a:stretch>
            <a:fillRect/>
          </a:stretch>
        </p:blipFill>
        <p:spPr>
          <a:xfrm>
            <a:off x="685800" y="1796856"/>
            <a:ext cx="6835140" cy="5004756"/>
          </a:xfrm>
          <a:prstGeom prst="rect">
            <a:avLst/>
          </a:prstGeom>
        </p:spPr>
      </p:pic>
      <p:sp>
        <p:nvSpPr>
          <p:cNvPr id="3" name="Slide Number Placeholder 2">
            <a:extLst>
              <a:ext uri="{FF2B5EF4-FFF2-40B4-BE49-F238E27FC236}">
                <a16:creationId xmlns:a16="http://schemas.microsoft.com/office/drawing/2014/main" id="{3C53A32C-0524-FC49-80AB-E251B5AF1F66}"/>
              </a:ext>
            </a:extLst>
          </p:cNvPr>
          <p:cNvSpPr>
            <a:spLocks noGrp="1"/>
          </p:cNvSpPr>
          <p:nvPr>
            <p:ph type="sldNum" sz="quarter" idx="12"/>
          </p:nvPr>
        </p:nvSpPr>
        <p:spPr/>
        <p:txBody>
          <a:bodyPr/>
          <a:lstStyle/>
          <a:p>
            <a:fld id="{F33FCB0E-AFE6-8F4B-B9EB-BD4C96BB7C7B}" type="slidenum">
              <a:rPr lang="en-US" smtClean="0"/>
              <a:t>3</a:t>
            </a:fld>
            <a:endParaRPr lang="en-US"/>
          </a:p>
        </p:txBody>
      </p:sp>
    </p:spTree>
    <p:extLst>
      <p:ext uri="{BB962C8B-B14F-4D97-AF65-F5344CB8AC3E}">
        <p14:creationId xmlns:p14="http://schemas.microsoft.com/office/powerpoint/2010/main" val="2289572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5.4 The Summing Amplifier Circuit </a:t>
            </a:r>
            <a:br>
              <a:rPr lang="en-US" dirty="0"/>
            </a:br>
            <a:r>
              <a:rPr lang="en-US" dirty="0"/>
              <a:t>Problem 5.15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A82F5AF-773A-2840-AB6B-78DF61508814}"/>
                  </a:ext>
                </a:extLst>
              </p:cNvPr>
              <p:cNvSpPr txBox="1"/>
              <p:nvPr/>
            </p:nvSpPr>
            <p:spPr>
              <a:xfrm>
                <a:off x="636616" y="1905000"/>
                <a:ext cx="5722620" cy="3785652"/>
              </a:xfrm>
              <a:prstGeom prst="rect">
                <a:avLst/>
              </a:prstGeom>
              <a:noFill/>
            </p:spPr>
            <p:txBody>
              <a:bodyPr wrap="square" rtlCol="0">
                <a:spAutoFit/>
              </a:bodyPr>
              <a:lstStyle/>
              <a:p>
                <a:r>
                  <a:rPr lang="en-US" sz="2400" dirty="0">
                    <a:solidFill>
                      <a:srgbClr val="FF0000"/>
                    </a:solidFill>
                  </a:rPr>
                  <a:t>Problem 5.15:</a:t>
                </a:r>
              </a:p>
              <a:p>
                <a:pPr marL="457200" indent="-457200">
                  <a:buAutoNum type="alphaLcParenR"/>
                </a:pPr>
                <a:r>
                  <a:rPr lang="en-US" sz="2400" dirty="0">
                    <a:solidFill>
                      <a:srgbClr val="FF0000"/>
                    </a:solidFill>
                  </a:rPr>
                  <a:t>Design a summing amplifier with</a:t>
                </a:r>
              </a:p>
              <a:p>
                <a:r>
                  <a:rPr lang="en-US" sz="2400" dirty="0">
                    <a:solidFill>
                      <a:srgbClr val="FF0000"/>
                    </a:solidFill>
                  </a:rPr>
                  <a:t>       output </a:t>
                </a:r>
              </a:p>
              <a:p>
                <a:r>
                  <a:rPr lang="en-US" sz="2400" dirty="0">
                    <a:solidFill>
                      <a:srgbClr val="FF0000"/>
                    </a:solidFill>
                  </a:rPr>
                  <a:t>	</a:t>
                </a:r>
                <a:r>
                  <a:rPr lang="pt" sz="2400" dirty="0"/>
                  <a:t>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𝑜</m:t>
                        </m:r>
                      </m:sub>
                    </m:sSub>
                    <m:r>
                      <a:rPr lang="en-US" sz="2400" i="1">
                        <a:latin typeface="Cambria Math" panose="02040503050406030204" pitchFamily="18" charset="0"/>
                      </a:rPr>
                      <m:t>=− (</m:t>
                    </m:r>
                    <m:r>
                      <a:rPr lang="en-US" sz="2400" b="0" i="1" smtClean="0">
                        <a:latin typeface="Cambria Math" panose="02040503050406030204" pitchFamily="18" charset="0"/>
                      </a:rPr>
                      <m:t>8</m:t>
                    </m:r>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𝑎</m:t>
                        </m:r>
                      </m:sub>
                    </m:sSub>
                  </m:oMath>
                </a14:m>
                <a:r>
                  <a:rPr lang="en-US" sz="2400" dirty="0"/>
                  <a:t> + </a:t>
                </a:r>
                <a14:m>
                  <m:oMath xmlns:m="http://schemas.openxmlformats.org/officeDocument/2006/math">
                    <m:sSub>
                      <m:sSubPr>
                        <m:ctrlPr>
                          <a:rPr lang="pt" sz="2400" i="1">
                            <a:latin typeface="Cambria Math" panose="02040503050406030204" pitchFamily="18" charset="0"/>
                          </a:rPr>
                        </m:ctrlPr>
                      </m:sSubPr>
                      <m:e>
                        <m:r>
                          <a:rPr lang="en-US" sz="2400" b="0" i="1" smtClean="0">
                            <a:latin typeface="Cambria Math" panose="02040503050406030204" pitchFamily="18" charset="0"/>
                          </a:rPr>
                          <m:t>4</m:t>
                        </m:r>
                        <m:r>
                          <a:rPr lang="en-US" sz="2400" i="1">
                            <a:latin typeface="Cambria Math" panose="02040503050406030204" pitchFamily="18" charset="0"/>
                          </a:rPr>
                          <m:t>𝑣</m:t>
                        </m:r>
                      </m:e>
                      <m:sub>
                        <m:r>
                          <a:rPr lang="en-US" sz="2400" i="1">
                            <a:latin typeface="Cambria Math" panose="02040503050406030204" pitchFamily="18" charset="0"/>
                          </a:rPr>
                          <m:t>𝑏</m:t>
                        </m:r>
                      </m:sub>
                    </m:sSub>
                  </m:oMath>
                </a14:m>
                <a:r>
                  <a:rPr lang="en-US" sz="2400" dirty="0"/>
                  <a:t>+ </a:t>
                </a:r>
                <a14:m>
                  <m:oMath xmlns:m="http://schemas.openxmlformats.org/officeDocument/2006/math">
                    <m:r>
                      <a:rPr lang="en-US" sz="2400" i="1">
                        <a:latin typeface="Cambria Math" panose="02040503050406030204" pitchFamily="18" charset="0"/>
                      </a:rPr>
                      <m:t>1</m:t>
                    </m:r>
                    <m:r>
                      <a:rPr lang="en-US" sz="2400" b="0" i="1" smtClean="0">
                        <a:latin typeface="Cambria Math" panose="02040503050406030204" pitchFamily="18" charset="0"/>
                      </a:rPr>
                      <m:t>0</m:t>
                    </m:r>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𝑐</m:t>
                        </m:r>
                      </m:sub>
                    </m:sSub>
                    <m:r>
                      <a:rPr lang="en-US" sz="2400" b="0" i="1" smtClean="0">
                        <a:latin typeface="Cambria Math" panose="02040503050406030204" pitchFamily="18" charset="0"/>
                      </a:rPr>
                      <m:t>+6</m:t>
                    </m:r>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𝑑</m:t>
                        </m:r>
                      </m:sub>
                    </m:sSub>
                  </m:oMath>
                </a14:m>
                <a:r>
                  <a:rPr lang="en-US" sz="2400" dirty="0"/>
                  <a:t>) </a:t>
                </a:r>
              </a:p>
              <a:p>
                <a:r>
                  <a:rPr lang="en-US" sz="2400" dirty="0">
                    <a:solidFill>
                      <a:srgbClr val="FF0000"/>
                    </a:solidFill>
                  </a:rPr>
                  <a:t>       </a:t>
                </a:r>
              </a:p>
              <a:p>
                <a:r>
                  <a:rPr lang="en-US" sz="2400" dirty="0">
                    <a:solidFill>
                      <a:srgbClr val="FF0000"/>
                    </a:solidFill>
                  </a:rPr>
                  <a:t>	Use an ideal op amp and a standard  	feedback resistor from Appendix H. 	Then choose single resistor or 	resistor pairs to satisfy design values 	for </a:t>
                </a:r>
                <a14:m>
                  <m:oMath xmlns:m="http://schemas.openxmlformats.org/officeDocument/2006/math">
                    <m:sSub>
                      <m:sSubPr>
                        <m:ctrlPr>
                          <a:rPr lang="pt" sz="2400" i="1">
                            <a:latin typeface="Cambria Math" panose="02040503050406030204" pitchFamily="18" charset="0"/>
                          </a:rPr>
                        </m:ctrlPr>
                      </m:sSubPr>
                      <m:e>
                        <m:r>
                          <a:rPr lang="en-US" sz="2400" b="0" i="1" smtClean="0">
                            <a:latin typeface="Cambria Math" panose="02040503050406030204" pitchFamily="18" charset="0"/>
                          </a:rPr>
                          <m:t>𝑅</m:t>
                        </m:r>
                      </m:e>
                      <m:sub>
                        <m:r>
                          <a:rPr lang="en-US" sz="2400" i="1">
                            <a:latin typeface="Cambria Math" panose="02040503050406030204" pitchFamily="18" charset="0"/>
                          </a:rPr>
                          <m:t>𝑎</m:t>
                        </m:r>
                      </m:sub>
                    </m:sSub>
                  </m:oMath>
                </a14:m>
                <a:r>
                  <a:rPr lang="en-US" sz="2400" dirty="0"/>
                  <a:t>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𝑏</m:t>
                        </m:r>
                      </m:sub>
                    </m:sSub>
                  </m:oMath>
                </a14:m>
                <a:r>
                  <a:rPr lang="en-US" sz="2400" dirty="0"/>
                  <a:t>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𝑐</m:t>
                        </m:r>
                      </m:sub>
                    </m:sSub>
                  </m:oMath>
                </a14:m>
                <a:r>
                  <a:rPr lang="en-US" sz="2400" dirty="0"/>
                  <a:t>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𝑑</m:t>
                        </m:r>
                      </m:sub>
                    </m:sSub>
                  </m:oMath>
                </a14:m>
                <a:r>
                  <a:rPr lang="en-US" sz="2400" dirty="0"/>
                  <a:t> </a:t>
                </a:r>
                <a:endParaRPr lang="en-US" sz="2400" dirty="0">
                  <a:solidFill>
                    <a:srgbClr val="FF0000"/>
                  </a:solidFill>
                </a:endParaRPr>
              </a:p>
            </p:txBody>
          </p:sp>
        </mc:Choice>
        <mc:Fallback xmlns="">
          <p:sp>
            <p:nvSpPr>
              <p:cNvPr id="6" name="TextBox 5">
                <a:extLst>
                  <a:ext uri="{FF2B5EF4-FFF2-40B4-BE49-F238E27FC236}">
                    <a16:creationId xmlns:a16="http://schemas.microsoft.com/office/drawing/2014/main" id="{BA82F5AF-773A-2840-AB6B-78DF61508814}"/>
                  </a:ext>
                </a:extLst>
              </p:cNvPr>
              <p:cNvSpPr txBox="1">
                <a:spLocks noRot="1" noChangeAspect="1" noMove="1" noResize="1" noEditPoints="1" noAdjustHandles="1" noChangeArrowheads="1" noChangeShapeType="1" noTextEdit="1"/>
              </p:cNvSpPr>
              <p:nvPr/>
            </p:nvSpPr>
            <p:spPr>
              <a:xfrm>
                <a:off x="636616" y="1905000"/>
                <a:ext cx="5722620" cy="3785652"/>
              </a:xfrm>
              <a:prstGeom prst="rect">
                <a:avLst/>
              </a:prstGeom>
              <a:blipFill>
                <a:blip r:embed="rId2"/>
                <a:stretch>
                  <a:fillRect l="-1549" t="-1338" r="-442" b="-2676"/>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924F1212-0340-1B45-8614-C8614B4BA25A}"/>
              </a:ext>
            </a:extLst>
          </p:cNvPr>
          <p:cNvSpPr>
            <a:spLocks noGrp="1"/>
          </p:cNvSpPr>
          <p:nvPr>
            <p:ph type="sldNum" sz="quarter" idx="12"/>
          </p:nvPr>
        </p:nvSpPr>
        <p:spPr/>
        <p:txBody>
          <a:bodyPr/>
          <a:lstStyle/>
          <a:p>
            <a:fld id="{F33FCB0E-AFE6-8F4B-B9EB-BD4C96BB7C7B}" type="slidenum">
              <a:rPr lang="en-US" smtClean="0"/>
              <a:t>30</a:t>
            </a:fld>
            <a:endParaRPr lang="en-US"/>
          </a:p>
        </p:txBody>
      </p:sp>
    </p:spTree>
    <p:extLst>
      <p:ext uri="{BB962C8B-B14F-4D97-AF65-F5344CB8AC3E}">
        <p14:creationId xmlns:p14="http://schemas.microsoft.com/office/powerpoint/2010/main" val="156779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5.5 The Noninverting Amplifier Circuit</a:t>
            </a:r>
          </a:p>
        </p:txBody>
      </p:sp>
      <p:pic>
        <p:nvPicPr>
          <p:cNvPr id="3" name="Picture 2">
            <a:extLst>
              <a:ext uri="{FF2B5EF4-FFF2-40B4-BE49-F238E27FC236}">
                <a16:creationId xmlns:a16="http://schemas.microsoft.com/office/drawing/2014/main" id="{BF425C1F-9191-B940-B13A-9E21CE1D1355}"/>
              </a:ext>
            </a:extLst>
          </p:cNvPr>
          <p:cNvPicPr>
            <a:picLocks noChangeAspect="1"/>
          </p:cNvPicPr>
          <p:nvPr/>
        </p:nvPicPr>
        <p:blipFill>
          <a:blip r:embed="rId2"/>
          <a:stretch>
            <a:fillRect/>
          </a:stretch>
        </p:blipFill>
        <p:spPr>
          <a:xfrm>
            <a:off x="2061210" y="1729739"/>
            <a:ext cx="7780020" cy="1076481"/>
          </a:xfrm>
          <a:prstGeom prst="rect">
            <a:avLst/>
          </a:prstGeom>
        </p:spPr>
      </p:pic>
      <p:pic>
        <p:nvPicPr>
          <p:cNvPr id="7" name="Picture 2" descr="A non inverting amplifier circuit shows an op amp with three resistors and an independent voltage source.&#10;The op amp has a positive supply voltage, V sub CC, and a negative supply voltage, minus V sub CC. A resistor R sub f is connected between the output terminal and inverting input terminal. The inverting input terminal is connected to a series resistor, R sub s, and is short circuited with the common node. It shows a voltage v sub n. The noninverting input terminal has another series resistor, R sub s, and is connected to an independent voltage source, V sub g. The voltage across the output terminal and common node is marked as v sub o.">
            <a:extLst>
              <a:ext uri="{FF2B5EF4-FFF2-40B4-BE49-F238E27FC236}">
                <a16:creationId xmlns:a16="http://schemas.microsoft.com/office/drawing/2014/main" id="{DE3B35F9-55FC-BD43-AB0D-59007D50CF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9898" y="3028950"/>
            <a:ext cx="4037100" cy="2594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66F5654-66D3-0A41-8C31-920DF4F747EA}"/>
                  </a:ext>
                </a:extLst>
              </p:cNvPr>
              <p:cNvSpPr/>
              <p:nvPr/>
            </p:nvSpPr>
            <p:spPr>
              <a:xfrm>
                <a:off x="825458" y="3340162"/>
                <a:ext cx="3346492" cy="1911036"/>
              </a:xfrm>
              <a:prstGeom prst="rect">
                <a:avLst/>
              </a:prstGeom>
              <a:ln>
                <a:solidFill>
                  <a:schemeClr val="accent1">
                    <a:shade val="50000"/>
                  </a:schemeClr>
                </a:solidFill>
              </a:ln>
            </p:spPr>
            <p:txBody>
              <a:bodyPr wrap="square">
                <a:spAutoFit/>
              </a:bodyPr>
              <a:lstStyle/>
              <a:p>
                <a14:m>
                  <m:oMath xmlns:m="http://schemas.openxmlformats.org/officeDocument/2006/math">
                    <m:sSub>
                      <m:sSubPr>
                        <m:ctrlPr>
                          <a:rPr lang="pt" sz="2800" i="1" smtClean="0">
                            <a:latin typeface="Cambria Math" panose="02040503050406030204" pitchFamily="18" charset="0"/>
                          </a:rPr>
                        </m:ctrlPr>
                      </m:sSubPr>
                      <m:e>
                        <m:r>
                          <a:rPr lang="en-US" sz="2800" i="1">
                            <a:latin typeface="Cambria Math" panose="02040503050406030204" pitchFamily="18" charset="0"/>
                          </a:rPr>
                          <m:t>𝑣</m:t>
                        </m:r>
                      </m:e>
                      <m:sub>
                        <m:r>
                          <a:rPr lang="en-US" sz="2800" b="0" i="1" smtClean="0">
                            <a:latin typeface="Cambria Math" panose="02040503050406030204" pitchFamily="18" charset="0"/>
                          </a:rPr>
                          <m:t>𝑜</m:t>
                        </m:r>
                      </m:sub>
                    </m:sSub>
                    <m:r>
                      <a:rPr lang="en-US" sz="2800" b="0" i="1" smtClean="0">
                        <a:latin typeface="Cambria Math" panose="02040503050406030204" pitchFamily="18" charset="0"/>
                      </a:rPr>
                      <m:t>= ( </m:t>
                    </m:r>
                    <m:f>
                      <m:fPr>
                        <m:ctrlPr>
                          <a:rPr lang="en-US" sz="2800" i="1">
                            <a:latin typeface="Cambria Math" panose="02040503050406030204" pitchFamily="18" charset="0"/>
                          </a:rPr>
                        </m:ctrlPr>
                      </m:fPr>
                      <m:num>
                        <m:sSub>
                          <m:sSubPr>
                            <m:ctrlPr>
                              <a:rPr lang="pt" sz="2800" i="1">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𝑠</m:t>
                            </m:r>
                          </m:sub>
                        </m:sSub>
                        <m:r>
                          <a:rPr lang="en-US" sz="2800" b="0" i="1" smtClean="0">
                            <a:latin typeface="Cambria Math" panose="02040503050406030204" pitchFamily="18" charset="0"/>
                          </a:rPr>
                          <m:t>+</m:t>
                        </m:r>
                        <m:sSub>
                          <m:sSubPr>
                            <m:ctrlPr>
                              <a:rPr lang="pt" sz="2800" i="1">
                                <a:latin typeface="Cambria Math" panose="02040503050406030204" pitchFamily="18" charset="0"/>
                              </a:rPr>
                            </m:ctrlPr>
                          </m:sSubPr>
                          <m:e>
                            <m:r>
                              <a:rPr lang="en-US" sz="2800" i="1">
                                <a:latin typeface="Cambria Math" panose="02040503050406030204" pitchFamily="18" charset="0"/>
                              </a:rPr>
                              <m:t>𝑅</m:t>
                            </m:r>
                          </m:e>
                          <m:sub>
                            <m:r>
                              <a:rPr lang="en-US" sz="2800" b="0" i="1" smtClean="0">
                                <a:latin typeface="Cambria Math" panose="02040503050406030204" pitchFamily="18" charset="0"/>
                              </a:rPr>
                              <m:t>𝑓</m:t>
                            </m:r>
                          </m:sub>
                        </m:sSub>
                      </m:num>
                      <m:den>
                        <m:sSub>
                          <m:sSubPr>
                            <m:ctrlPr>
                              <a:rPr lang="pt" sz="2800" i="1">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𝑠</m:t>
                            </m:r>
                          </m:sub>
                        </m:sSub>
                      </m:den>
                    </m:f>
                  </m:oMath>
                </a14:m>
                <a:r>
                  <a:rPr lang="en-US" sz="2800" dirty="0"/>
                  <a:t>) </a:t>
                </a:r>
                <a14:m>
                  <m:oMath xmlns:m="http://schemas.openxmlformats.org/officeDocument/2006/math">
                    <m:sSub>
                      <m:sSubPr>
                        <m:ctrlPr>
                          <a:rPr lang="pt" sz="2800" i="1">
                            <a:latin typeface="Cambria Math" panose="02040503050406030204" pitchFamily="18" charset="0"/>
                          </a:rPr>
                        </m:ctrlPr>
                      </m:sSubPr>
                      <m:e>
                        <m:r>
                          <a:rPr lang="en-US" sz="2800" i="1">
                            <a:latin typeface="Cambria Math" panose="02040503050406030204" pitchFamily="18" charset="0"/>
                          </a:rPr>
                          <m:t>𝑣</m:t>
                        </m:r>
                      </m:e>
                      <m:sub>
                        <m:r>
                          <a:rPr lang="en-US" sz="2800" b="0" i="1" smtClean="0">
                            <a:latin typeface="Cambria Math" panose="02040503050406030204" pitchFamily="18" charset="0"/>
                          </a:rPr>
                          <m:t>𝑔</m:t>
                        </m:r>
                      </m:sub>
                    </m:sSub>
                  </m:oMath>
                </a14:m>
                <a:r>
                  <a:rPr lang="en-US" sz="2800" dirty="0"/>
                  <a:t> </a:t>
                </a:r>
              </a:p>
              <a:p>
                <a:r>
                  <a:rPr lang="en-US" sz="2800" dirty="0"/>
                  <a:t>Or</a:t>
                </a:r>
              </a:p>
              <a:p>
                <a14:m>
                  <m:oMath xmlns:m="http://schemas.openxmlformats.org/officeDocument/2006/math">
                    <m:sSub>
                      <m:sSubPr>
                        <m:ctrlPr>
                          <a:rPr lang="pt" sz="2800" i="1">
                            <a:latin typeface="Cambria Math" panose="02040503050406030204" pitchFamily="18" charset="0"/>
                          </a:rPr>
                        </m:ctrlPr>
                      </m:sSubPr>
                      <m:e>
                        <m:r>
                          <a:rPr lang="en-US" sz="2800" i="1">
                            <a:latin typeface="Cambria Math" panose="02040503050406030204" pitchFamily="18" charset="0"/>
                          </a:rPr>
                          <m:t>𝑣</m:t>
                        </m:r>
                      </m:e>
                      <m:sub>
                        <m:r>
                          <a:rPr lang="en-US" sz="2800" i="1">
                            <a:latin typeface="Cambria Math" panose="02040503050406030204" pitchFamily="18" charset="0"/>
                          </a:rPr>
                          <m:t>𝑜</m:t>
                        </m:r>
                      </m:sub>
                    </m:sSub>
                    <m:r>
                      <a:rPr lang="en-US" sz="2800" i="1">
                        <a:latin typeface="Cambria Math" panose="02040503050406030204" pitchFamily="18" charset="0"/>
                      </a:rPr>
                      <m:t>= (</m:t>
                    </m:r>
                    <m:r>
                      <a:rPr lang="en-US" sz="2800" b="0" i="1" smtClean="0">
                        <a:latin typeface="Cambria Math" panose="02040503050406030204" pitchFamily="18" charset="0"/>
                      </a:rPr>
                      <m:t>1+</m:t>
                    </m:r>
                    <m:r>
                      <a:rPr lang="en-US" sz="2800" i="1">
                        <a:latin typeface="Cambria Math" panose="02040503050406030204" pitchFamily="18" charset="0"/>
                      </a:rPr>
                      <m:t> </m:t>
                    </m:r>
                    <m:f>
                      <m:fPr>
                        <m:ctrlPr>
                          <a:rPr lang="en-US" sz="2800" i="1">
                            <a:latin typeface="Cambria Math" panose="02040503050406030204" pitchFamily="18" charset="0"/>
                          </a:rPr>
                        </m:ctrlPr>
                      </m:fPr>
                      <m:num>
                        <m:sSub>
                          <m:sSubPr>
                            <m:ctrlPr>
                              <a:rPr lang="pt" sz="2800" i="1">
                                <a:latin typeface="Cambria Math" panose="02040503050406030204" pitchFamily="18" charset="0"/>
                              </a:rPr>
                            </m:ctrlPr>
                          </m:sSubPr>
                          <m:e>
                            <m:r>
                              <a:rPr lang="en-US" sz="2800" i="1">
                                <a:latin typeface="Cambria Math" panose="02040503050406030204" pitchFamily="18" charset="0"/>
                              </a:rPr>
                              <m:t>𝑅</m:t>
                            </m:r>
                          </m:e>
                          <m:sub>
                            <m:r>
                              <a:rPr lang="en-US" sz="2800" i="1">
                                <a:latin typeface="Cambria Math" panose="02040503050406030204" pitchFamily="18" charset="0"/>
                              </a:rPr>
                              <m:t>𝑓</m:t>
                            </m:r>
                          </m:sub>
                        </m:sSub>
                      </m:num>
                      <m:den>
                        <m:sSub>
                          <m:sSubPr>
                            <m:ctrlPr>
                              <a:rPr lang="pt" sz="2800" i="1">
                                <a:latin typeface="Cambria Math" panose="02040503050406030204" pitchFamily="18" charset="0"/>
                              </a:rPr>
                            </m:ctrlPr>
                          </m:sSubPr>
                          <m:e>
                            <m:r>
                              <a:rPr lang="en-US" sz="2800" i="1">
                                <a:latin typeface="Cambria Math" panose="02040503050406030204" pitchFamily="18" charset="0"/>
                              </a:rPr>
                              <m:t>𝑅</m:t>
                            </m:r>
                          </m:e>
                          <m:sub>
                            <m:r>
                              <a:rPr lang="en-US" sz="2800" i="1">
                                <a:latin typeface="Cambria Math" panose="02040503050406030204" pitchFamily="18" charset="0"/>
                              </a:rPr>
                              <m:t>𝑠</m:t>
                            </m:r>
                          </m:sub>
                        </m:sSub>
                      </m:den>
                    </m:f>
                  </m:oMath>
                </a14:m>
                <a:r>
                  <a:rPr lang="en-US" sz="2800" dirty="0"/>
                  <a:t>) </a:t>
                </a:r>
                <a14:m>
                  <m:oMath xmlns:m="http://schemas.openxmlformats.org/officeDocument/2006/math">
                    <m:sSub>
                      <m:sSubPr>
                        <m:ctrlPr>
                          <a:rPr lang="pt" sz="2800" i="1">
                            <a:latin typeface="Cambria Math" panose="02040503050406030204" pitchFamily="18" charset="0"/>
                          </a:rPr>
                        </m:ctrlPr>
                      </m:sSubPr>
                      <m:e>
                        <m:r>
                          <a:rPr lang="en-US" sz="2800" i="1">
                            <a:latin typeface="Cambria Math" panose="02040503050406030204" pitchFamily="18" charset="0"/>
                          </a:rPr>
                          <m:t>𝑣</m:t>
                        </m:r>
                      </m:e>
                      <m:sub>
                        <m:r>
                          <a:rPr lang="en-US" sz="2800" i="1">
                            <a:latin typeface="Cambria Math" panose="02040503050406030204" pitchFamily="18" charset="0"/>
                          </a:rPr>
                          <m:t>𝑔</m:t>
                        </m:r>
                      </m:sub>
                    </m:sSub>
                  </m:oMath>
                </a14:m>
                <a:endParaRPr lang="en-US" sz="2800" dirty="0"/>
              </a:p>
            </p:txBody>
          </p:sp>
        </mc:Choice>
        <mc:Fallback xmlns="">
          <p:sp>
            <p:nvSpPr>
              <p:cNvPr id="6" name="Rectangle 5">
                <a:extLst>
                  <a:ext uri="{FF2B5EF4-FFF2-40B4-BE49-F238E27FC236}">
                    <a16:creationId xmlns:a16="http://schemas.microsoft.com/office/drawing/2014/main" id="{566F5654-66D3-0A41-8C31-920DF4F747EA}"/>
                  </a:ext>
                </a:extLst>
              </p:cNvPr>
              <p:cNvSpPr>
                <a:spLocks noRot="1" noChangeAspect="1" noMove="1" noResize="1" noEditPoints="1" noAdjustHandles="1" noChangeArrowheads="1" noChangeShapeType="1" noTextEdit="1"/>
              </p:cNvSpPr>
              <p:nvPr/>
            </p:nvSpPr>
            <p:spPr>
              <a:xfrm>
                <a:off x="825458" y="3340162"/>
                <a:ext cx="3346492" cy="1911036"/>
              </a:xfrm>
              <a:prstGeom prst="rect">
                <a:avLst/>
              </a:prstGeom>
              <a:blipFill>
                <a:blip r:embed="rId4"/>
                <a:stretch>
                  <a:fillRect l="-3759"/>
                </a:stretch>
              </a:blipFill>
              <a:ln>
                <a:solidFill>
                  <a:schemeClr val="accent1">
                    <a:shade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8951A4E-7217-1947-9C65-0362C24DC1D7}"/>
                  </a:ext>
                </a:extLst>
              </p:cNvPr>
              <p:cNvSpPr txBox="1"/>
              <p:nvPr/>
            </p:nvSpPr>
            <p:spPr>
              <a:xfrm>
                <a:off x="838200" y="5760720"/>
                <a:ext cx="4196213" cy="786241"/>
              </a:xfrm>
              <a:prstGeom prst="rect">
                <a:avLst/>
              </a:prstGeom>
              <a:noFill/>
            </p:spPr>
            <p:txBody>
              <a:bodyPr wrap="none" rtlCol="0">
                <a:spAutoFit/>
              </a:bodyPr>
              <a:lstStyle/>
              <a:p>
                <a14:m>
                  <m:oMath xmlns:m="http://schemas.openxmlformats.org/officeDocument/2006/math">
                    <m:r>
                      <a:rPr lang="en-US" sz="2800" i="1" smtClean="0">
                        <a:solidFill>
                          <a:srgbClr val="FF0000"/>
                        </a:solidFill>
                        <a:latin typeface="Cambria Math" panose="02040503050406030204" pitchFamily="18" charset="0"/>
                      </a:rPr>
                      <m:t>(1+ </m:t>
                    </m:r>
                    <m:f>
                      <m:fPr>
                        <m:ctrlPr>
                          <a:rPr lang="en-US" sz="2800" i="1">
                            <a:solidFill>
                              <a:srgbClr val="FF0000"/>
                            </a:solidFill>
                            <a:latin typeface="Cambria Math" panose="02040503050406030204" pitchFamily="18" charset="0"/>
                          </a:rPr>
                        </m:ctrlPr>
                      </m:fPr>
                      <m:num>
                        <m:sSub>
                          <m:sSubPr>
                            <m:ctrlPr>
                              <a:rPr lang="pt"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𝑅</m:t>
                            </m:r>
                          </m:e>
                          <m:sub>
                            <m:r>
                              <a:rPr lang="en-US" sz="2800" i="1">
                                <a:solidFill>
                                  <a:srgbClr val="FF0000"/>
                                </a:solidFill>
                                <a:latin typeface="Cambria Math" panose="02040503050406030204" pitchFamily="18" charset="0"/>
                              </a:rPr>
                              <m:t>𝑓</m:t>
                            </m:r>
                          </m:sub>
                        </m:sSub>
                      </m:num>
                      <m:den>
                        <m:sSub>
                          <m:sSubPr>
                            <m:ctrlPr>
                              <a:rPr lang="pt"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𝑅</m:t>
                            </m:r>
                          </m:e>
                          <m:sub>
                            <m:r>
                              <a:rPr lang="en-US" sz="2800" i="1">
                                <a:solidFill>
                                  <a:srgbClr val="FF0000"/>
                                </a:solidFill>
                                <a:latin typeface="Cambria Math" panose="02040503050406030204" pitchFamily="18" charset="0"/>
                              </a:rPr>
                              <m:t>𝑠</m:t>
                            </m:r>
                          </m:sub>
                        </m:sSub>
                      </m:den>
                    </m:f>
                  </m:oMath>
                </a14:m>
                <a:r>
                  <a:rPr lang="en-US" sz="2800" dirty="0">
                    <a:solidFill>
                      <a:srgbClr val="FF0000"/>
                    </a:solidFill>
                  </a:rPr>
                  <a:t>) is called the ‘Gain’</a:t>
                </a:r>
              </a:p>
            </p:txBody>
          </p:sp>
        </mc:Choice>
        <mc:Fallback xmlns="">
          <p:sp>
            <p:nvSpPr>
              <p:cNvPr id="4" name="TextBox 3">
                <a:extLst>
                  <a:ext uri="{FF2B5EF4-FFF2-40B4-BE49-F238E27FC236}">
                    <a16:creationId xmlns:a16="http://schemas.microsoft.com/office/drawing/2014/main" id="{B8951A4E-7217-1947-9C65-0362C24DC1D7}"/>
                  </a:ext>
                </a:extLst>
              </p:cNvPr>
              <p:cNvSpPr txBox="1">
                <a:spLocks noRot="1" noChangeAspect="1" noMove="1" noResize="1" noEditPoints="1" noAdjustHandles="1" noChangeArrowheads="1" noChangeShapeType="1" noTextEdit="1"/>
              </p:cNvSpPr>
              <p:nvPr/>
            </p:nvSpPr>
            <p:spPr>
              <a:xfrm>
                <a:off x="838200" y="5760720"/>
                <a:ext cx="4196213" cy="786241"/>
              </a:xfrm>
              <a:prstGeom prst="rect">
                <a:avLst/>
              </a:prstGeom>
              <a:blipFill>
                <a:blip r:embed="rId5"/>
                <a:stretch>
                  <a:fillRect l="-1511" r="-2115" b="-1587"/>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AE8B7E4F-39C0-9A43-92F1-8C10535F82DA}"/>
              </a:ext>
            </a:extLst>
          </p:cNvPr>
          <p:cNvSpPr>
            <a:spLocks noGrp="1"/>
          </p:cNvSpPr>
          <p:nvPr>
            <p:ph type="sldNum" sz="quarter" idx="12"/>
          </p:nvPr>
        </p:nvSpPr>
        <p:spPr/>
        <p:txBody>
          <a:bodyPr/>
          <a:lstStyle/>
          <a:p>
            <a:fld id="{F33FCB0E-AFE6-8F4B-B9EB-BD4C96BB7C7B}" type="slidenum">
              <a:rPr lang="en-US" smtClean="0"/>
              <a:t>31</a:t>
            </a:fld>
            <a:endParaRPr lang="en-US"/>
          </a:p>
        </p:txBody>
      </p:sp>
    </p:spTree>
    <p:extLst>
      <p:ext uri="{BB962C8B-B14F-4D97-AF65-F5344CB8AC3E}">
        <p14:creationId xmlns:p14="http://schemas.microsoft.com/office/powerpoint/2010/main" val="755737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5.5 The Noninverting Amplifier Circuit</a:t>
            </a:r>
          </a:p>
        </p:txBody>
      </p:sp>
      <p:pic>
        <p:nvPicPr>
          <p:cNvPr id="7" name="Picture 2" descr="A non inverting amplifier circuit shows an op amp with three resistors and an independent voltage source.&#10;The op amp has a positive supply voltage, V sub CC, and a negative supply voltage, minus V sub CC. A resistor R sub f is connected between the output terminal and inverting input terminal. The inverting input terminal is connected to a series resistor, R sub s, and is short circuited with the common node. It shows a voltage v sub n. The noninverting input terminal has another series resistor, R sub s, and is connected to an independent voltage source, V sub g. The voltage across the output terminal and common node is marked as v sub o.">
            <a:extLst>
              <a:ext uri="{FF2B5EF4-FFF2-40B4-BE49-F238E27FC236}">
                <a16:creationId xmlns:a16="http://schemas.microsoft.com/office/drawing/2014/main" id="{DE3B35F9-55FC-BD43-AB0D-59007D50C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770" y="2617470"/>
            <a:ext cx="3529888" cy="2268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10B025DA-3B73-854E-88C5-2597338221D8}"/>
              </a:ext>
            </a:extLst>
          </p:cNvPr>
          <p:cNvPicPr>
            <a:picLocks noChangeAspect="1"/>
          </p:cNvPicPr>
          <p:nvPr/>
        </p:nvPicPr>
        <p:blipFill>
          <a:blip r:embed="rId3"/>
          <a:stretch>
            <a:fillRect/>
          </a:stretch>
        </p:blipFill>
        <p:spPr>
          <a:xfrm>
            <a:off x="6490970" y="1813718"/>
            <a:ext cx="3582872" cy="2352527"/>
          </a:xfrm>
          <a:prstGeom prst="rect">
            <a:avLst/>
          </a:prstGeom>
        </p:spPr>
      </p:pic>
      <p:sp>
        <p:nvSpPr>
          <p:cNvPr id="8" name="Slide Number Placeholder 7">
            <a:extLst>
              <a:ext uri="{FF2B5EF4-FFF2-40B4-BE49-F238E27FC236}">
                <a16:creationId xmlns:a16="http://schemas.microsoft.com/office/drawing/2014/main" id="{AE8B7E4F-39C0-9A43-92F1-8C10535F82DA}"/>
              </a:ext>
            </a:extLst>
          </p:cNvPr>
          <p:cNvSpPr>
            <a:spLocks noGrp="1"/>
          </p:cNvSpPr>
          <p:nvPr>
            <p:ph type="sldNum" sz="quarter" idx="12"/>
          </p:nvPr>
        </p:nvSpPr>
        <p:spPr/>
        <p:txBody>
          <a:bodyPr/>
          <a:lstStyle/>
          <a:p>
            <a:fld id="{F33FCB0E-AFE6-8F4B-B9EB-BD4C96BB7C7B}" type="slidenum">
              <a:rPr lang="en-US" smtClean="0"/>
              <a:t>32</a:t>
            </a:fld>
            <a:endParaRPr lang="en-US"/>
          </a:p>
        </p:txBody>
      </p:sp>
      <p:pic>
        <p:nvPicPr>
          <p:cNvPr id="9" name="Picture 8">
            <a:extLst>
              <a:ext uri="{FF2B5EF4-FFF2-40B4-BE49-F238E27FC236}">
                <a16:creationId xmlns:a16="http://schemas.microsoft.com/office/drawing/2014/main" id="{5388AA4A-B7CE-FA4F-8426-857A9A08A53D}"/>
              </a:ext>
            </a:extLst>
          </p:cNvPr>
          <p:cNvPicPr>
            <a:picLocks noChangeAspect="1"/>
          </p:cNvPicPr>
          <p:nvPr/>
        </p:nvPicPr>
        <p:blipFill>
          <a:blip r:embed="rId4"/>
          <a:stretch>
            <a:fillRect/>
          </a:stretch>
        </p:blipFill>
        <p:spPr>
          <a:xfrm>
            <a:off x="6465453" y="4320053"/>
            <a:ext cx="3516747" cy="2352527"/>
          </a:xfrm>
          <a:prstGeom prst="rect">
            <a:avLst/>
          </a:prstGeom>
        </p:spPr>
      </p:pic>
      <p:pic>
        <p:nvPicPr>
          <p:cNvPr id="10" name="Picture 9">
            <a:extLst>
              <a:ext uri="{FF2B5EF4-FFF2-40B4-BE49-F238E27FC236}">
                <a16:creationId xmlns:a16="http://schemas.microsoft.com/office/drawing/2014/main" id="{85BCE080-E27B-224A-B93F-A43D7CDC4600}"/>
              </a:ext>
            </a:extLst>
          </p:cNvPr>
          <p:cNvPicPr>
            <a:picLocks noChangeAspect="1"/>
          </p:cNvPicPr>
          <p:nvPr/>
        </p:nvPicPr>
        <p:blipFill>
          <a:blip r:embed="rId5"/>
          <a:stretch>
            <a:fillRect/>
          </a:stretch>
        </p:blipFill>
        <p:spPr>
          <a:xfrm>
            <a:off x="10350500" y="5180330"/>
            <a:ext cx="1277620" cy="617865"/>
          </a:xfrm>
          <a:prstGeom prst="rect">
            <a:avLst/>
          </a:prstGeom>
        </p:spPr>
      </p:pic>
      <p:pic>
        <p:nvPicPr>
          <p:cNvPr id="12" name="Picture 11">
            <a:extLst>
              <a:ext uri="{FF2B5EF4-FFF2-40B4-BE49-F238E27FC236}">
                <a16:creationId xmlns:a16="http://schemas.microsoft.com/office/drawing/2014/main" id="{CC3DC9F0-317A-024F-82C8-6B171D1CAA67}"/>
              </a:ext>
            </a:extLst>
          </p:cNvPr>
          <p:cNvPicPr>
            <a:picLocks noChangeAspect="1"/>
          </p:cNvPicPr>
          <p:nvPr/>
        </p:nvPicPr>
        <p:blipFill>
          <a:blip r:embed="rId6"/>
          <a:stretch>
            <a:fillRect/>
          </a:stretch>
        </p:blipFill>
        <p:spPr>
          <a:xfrm>
            <a:off x="10505440" y="2810510"/>
            <a:ext cx="1536700" cy="711200"/>
          </a:xfrm>
          <a:prstGeom prst="rect">
            <a:avLst/>
          </a:prstGeom>
        </p:spPr>
      </p:pic>
      <p:pic>
        <p:nvPicPr>
          <p:cNvPr id="13" name="Picture 12">
            <a:extLst>
              <a:ext uri="{FF2B5EF4-FFF2-40B4-BE49-F238E27FC236}">
                <a16:creationId xmlns:a16="http://schemas.microsoft.com/office/drawing/2014/main" id="{6E6C1E73-126E-7448-B310-923E987987B5}"/>
              </a:ext>
            </a:extLst>
          </p:cNvPr>
          <p:cNvPicPr>
            <a:picLocks noChangeAspect="1"/>
          </p:cNvPicPr>
          <p:nvPr/>
        </p:nvPicPr>
        <p:blipFill>
          <a:blip r:embed="rId7"/>
          <a:stretch>
            <a:fillRect/>
          </a:stretch>
        </p:blipFill>
        <p:spPr>
          <a:xfrm>
            <a:off x="2020570" y="5046980"/>
            <a:ext cx="1739900" cy="459037"/>
          </a:xfrm>
          <a:prstGeom prst="rect">
            <a:avLst/>
          </a:prstGeom>
        </p:spPr>
      </p:pic>
    </p:spTree>
    <p:extLst>
      <p:ext uri="{BB962C8B-B14F-4D97-AF65-F5344CB8AC3E}">
        <p14:creationId xmlns:p14="http://schemas.microsoft.com/office/powerpoint/2010/main" val="3690936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5.5 The Noninverting Amplifier Circuit – Voltage Follower</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B54DB69-2CA8-6A4B-B1F6-819BF8C8D71B}"/>
                  </a:ext>
                </a:extLst>
              </p:cNvPr>
              <p:cNvSpPr/>
              <p:nvPr/>
            </p:nvSpPr>
            <p:spPr>
              <a:xfrm>
                <a:off x="838200" y="2224349"/>
                <a:ext cx="3346492" cy="786241"/>
              </a:xfrm>
              <a:prstGeom prst="rect">
                <a:avLst/>
              </a:prstGeom>
              <a:ln>
                <a:solidFill>
                  <a:schemeClr val="accent1">
                    <a:shade val="50000"/>
                  </a:schemeClr>
                </a:solidFill>
              </a:ln>
            </p:spPr>
            <p:txBody>
              <a:bodyPr wrap="square">
                <a:spAutoFit/>
              </a:bodyPr>
              <a:lstStyle/>
              <a:p>
                <a14:m>
                  <m:oMath xmlns:m="http://schemas.openxmlformats.org/officeDocument/2006/math">
                    <m:sSub>
                      <m:sSubPr>
                        <m:ctrlPr>
                          <a:rPr lang="pt" sz="2800" i="1" smtClean="0">
                            <a:latin typeface="Cambria Math" panose="02040503050406030204" pitchFamily="18" charset="0"/>
                          </a:rPr>
                        </m:ctrlPr>
                      </m:sSubPr>
                      <m:e>
                        <m:r>
                          <a:rPr lang="en-US" sz="2800" i="1">
                            <a:latin typeface="Cambria Math" panose="02040503050406030204" pitchFamily="18" charset="0"/>
                          </a:rPr>
                          <m:t>𝑣</m:t>
                        </m:r>
                      </m:e>
                      <m:sub>
                        <m:r>
                          <a:rPr lang="en-US" sz="2800" i="1">
                            <a:latin typeface="Cambria Math" panose="02040503050406030204" pitchFamily="18" charset="0"/>
                          </a:rPr>
                          <m:t>𝑜</m:t>
                        </m:r>
                      </m:sub>
                    </m:sSub>
                    <m:r>
                      <a:rPr lang="en-US" sz="2800" i="1">
                        <a:latin typeface="Cambria Math" panose="02040503050406030204" pitchFamily="18" charset="0"/>
                      </a:rPr>
                      <m:t>= (</m:t>
                    </m:r>
                    <m:r>
                      <a:rPr lang="en-US" sz="2800" b="0" i="1" smtClean="0">
                        <a:latin typeface="Cambria Math" panose="02040503050406030204" pitchFamily="18" charset="0"/>
                      </a:rPr>
                      <m:t>1+</m:t>
                    </m:r>
                    <m:r>
                      <a:rPr lang="en-US" sz="2800" i="1">
                        <a:latin typeface="Cambria Math" panose="02040503050406030204" pitchFamily="18" charset="0"/>
                      </a:rPr>
                      <m:t> </m:t>
                    </m:r>
                    <m:f>
                      <m:fPr>
                        <m:ctrlPr>
                          <a:rPr lang="en-US" sz="2800" i="1">
                            <a:latin typeface="Cambria Math" panose="02040503050406030204" pitchFamily="18" charset="0"/>
                          </a:rPr>
                        </m:ctrlPr>
                      </m:fPr>
                      <m:num>
                        <m:sSub>
                          <m:sSubPr>
                            <m:ctrlPr>
                              <a:rPr lang="pt" sz="2800" i="1">
                                <a:latin typeface="Cambria Math" panose="02040503050406030204" pitchFamily="18" charset="0"/>
                              </a:rPr>
                            </m:ctrlPr>
                          </m:sSubPr>
                          <m:e>
                            <m:r>
                              <a:rPr lang="en-US" sz="2800" i="1">
                                <a:latin typeface="Cambria Math" panose="02040503050406030204" pitchFamily="18" charset="0"/>
                              </a:rPr>
                              <m:t>𝑅</m:t>
                            </m:r>
                          </m:e>
                          <m:sub>
                            <m:r>
                              <a:rPr lang="en-US" sz="2800" i="1">
                                <a:latin typeface="Cambria Math" panose="02040503050406030204" pitchFamily="18" charset="0"/>
                              </a:rPr>
                              <m:t>𝑓</m:t>
                            </m:r>
                          </m:sub>
                        </m:sSub>
                      </m:num>
                      <m:den>
                        <m:sSub>
                          <m:sSubPr>
                            <m:ctrlPr>
                              <a:rPr lang="pt" sz="2800" i="1">
                                <a:latin typeface="Cambria Math" panose="02040503050406030204" pitchFamily="18" charset="0"/>
                              </a:rPr>
                            </m:ctrlPr>
                          </m:sSubPr>
                          <m:e>
                            <m:r>
                              <a:rPr lang="en-US" sz="2800" i="1">
                                <a:latin typeface="Cambria Math" panose="02040503050406030204" pitchFamily="18" charset="0"/>
                              </a:rPr>
                              <m:t>𝑅</m:t>
                            </m:r>
                          </m:e>
                          <m:sub>
                            <m:r>
                              <a:rPr lang="en-US" sz="2800" i="1">
                                <a:latin typeface="Cambria Math" panose="02040503050406030204" pitchFamily="18" charset="0"/>
                              </a:rPr>
                              <m:t>𝑠</m:t>
                            </m:r>
                          </m:sub>
                        </m:sSub>
                      </m:den>
                    </m:f>
                  </m:oMath>
                </a14:m>
                <a:r>
                  <a:rPr lang="en-US" sz="2800" dirty="0"/>
                  <a:t>) </a:t>
                </a:r>
                <a14:m>
                  <m:oMath xmlns:m="http://schemas.openxmlformats.org/officeDocument/2006/math">
                    <m:sSub>
                      <m:sSubPr>
                        <m:ctrlPr>
                          <a:rPr lang="pt" sz="2800" i="1">
                            <a:latin typeface="Cambria Math" panose="02040503050406030204" pitchFamily="18" charset="0"/>
                          </a:rPr>
                        </m:ctrlPr>
                      </m:sSubPr>
                      <m:e>
                        <m:r>
                          <a:rPr lang="en-US" sz="2800" i="1">
                            <a:latin typeface="Cambria Math" panose="02040503050406030204" pitchFamily="18" charset="0"/>
                          </a:rPr>
                          <m:t>𝑣</m:t>
                        </m:r>
                      </m:e>
                      <m:sub>
                        <m:r>
                          <a:rPr lang="en-US" sz="2800" i="1">
                            <a:latin typeface="Cambria Math" panose="02040503050406030204" pitchFamily="18" charset="0"/>
                          </a:rPr>
                          <m:t>𝑔</m:t>
                        </m:r>
                      </m:sub>
                    </m:sSub>
                  </m:oMath>
                </a14:m>
                <a:endParaRPr lang="en-US" sz="2800" dirty="0"/>
              </a:p>
            </p:txBody>
          </p:sp>
        </mc:Choice>
        <mc:Fallback xmlns="">
          <p:sp>
            <p:nvSpPr>
              <p:cNvPr id="10" name="Rectangle 9">
                <a:extLst>
                  <a:ext uri="{FF2B5EF4-FFF2-40B4-BE49-F238E27FC236}">
                    <a16:creationId xmlns:a16="http://schemas.microsoft.com/office/drawing/2014/main" id="{6B54DB69-2CA8-6A4B-B1F6-819BF8C8D71B}"/>
                  </a:ext>
                </a:extLst>
              </p:cNvPr>
              <p:cNvSpPr>
                <a:spLocks noRot="1" noChangeAspect="1" noMove="1" noResize="1" noEditPoints="1" noAdjustHandles="1" noChangeArrowheads="1" noChangeShapeType="1" noTextEdit="1"/>
              </p:cNvSpPr>
              <p:nvPr/>
            </p:nvSpPr>
            <p:spPr>
              <a:xfrm>
                <a:off x="838200" y="2224349"/>
                <a:ext cx="3346492" cy="786241"/>
              </a:xfrm>
              <a:prstGeom prst="rect">
                <a:avLst/>
              </a:prstGeom>
              <a:blipFill>
                <a:blip r:embed="rId2"/>
                <a:stretch>
                  <a:fillRect b="-1563"/>
                </a:stretch>
              </a:blipFill>
              <a:ln>
                <a:solidFill>
                  <a:schemeClr val="accent1">
                    <a:shade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7F65140-C1EA-D14E-A222-0E1C8B822CBE}"/>
                  </a:ext>
                </a:extLst>
              </p:cNvPr>
              <p:cNvSpPr/>
              <p:nvPr/>
            </p:nvSpPr>
            <p:spPr>
              <a:xfrm>
                <a:off x="838200" y="3429001"/>
                <a:ext cx="3208020" cy="1086003"/>
              </a:xfrm>
              <a:prstGeom prst="rect">
                <a:avLst/>
              </a:prstGeom>
            </p:spPr>
            <p:txBody>
              <a:bodyPr wrap="square">
                <a:spAutoFit/>
              </a:bodyPr>
              <a:lstStyle/>
              <a:p>
                <a:r>
                  <a:rPr lang="en-US" sz="2400" dirty="0">
                    <a:solidFill>
                      <a:srgbClr val="FF0000"/>
                    </a:solidFill>
                  </a:rPr>
                  <a:t>If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𝑓</m:t>
                        </m:r>
                      </m:sub>
                    </m:sSub>
                    <m:r>
                      <a:rPr lang="en-US" sz="2400" b="0" i="0" smtClean="0">
                        <a:latin typeface="Cambria Math" panose="02040503050406030204" pitchFamily="18" charset="0"/>
                      </a:rPr>
                      <m:t>=0, </m:t>
                    </m:r>
                    <m:r>
                      <m:rPr>
                        <m:sty m:val="p"/>
                      </m:rPr>
                      <a:rPr lang="en-US" sz="2400" b="0" i="0" smtClean="0">
                        <a:latin typeface="Cambria Math" panose="02040503050406030204" pitchFamily="18" charset="0"/>
                      </a:rPr>
                      <m:t>or</m:t>
                    </m:r>
                  </m:oMath>
                </a14:m>
                <a:r>
                  <a:rPr lang="en-US" sz="2400" dirty="0">
                    <a:solidFill>
                      <a:srgbClr val="FF0000"/>
                    </a:solidFill>
                  </a:rPr>
                  <a:t>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𝑠</m:t>
                        </m:r>
                      </m:sub>
                    </m:sSub>
                    <m:r>
                      <a:rPr lang="en-US" sz="2400" b="0" i="1" smtClean="0">
                        <a:latin typeface="Cambria Math" panose="02040503050406030204" pitchFamily="18" charset="0"/>
                      </a:rPr>
                      <m:t>=∞</m:t>
                    </m:r>
                  </m:oMath>
                </a14:m>
                <a:endParaRPr lang="en-US" sz="2400" b="0" dirty="0"/>
              </a:p>
              <a:p>
                <a:r>
                  <a:rPr lang="en-US" sz="2400" dirty="0">
                    <a:solidFill>
                      <a:srgbClr val="FF0000"/>
                    </a:solidFill>
                  </a:rPr>
                  <a:t>Then, Gain </a:t>
                </a:r>
                <a14:m>
                  <m:oMath xmlns:m="http://schemas.openxmlformats.org/officeDocument/2006/math">
                    <m:r>
                      <a:rPr lang="en-US" sz="2400" i="1">
                        <a:latin typeface="Cambria Math" panose="02040503050406030204" pitchFamily="18" charset="0"/>
                      </a:rPr>
                      <m:t>(1+ </m:t>
                    </m:r>
                    <m:f>
                      <m:fPr>
                        <m:ctrlPr>
                          <a:rPr lang="en-US" sz="2400" i="1">
                            <a:latin typeface="Cambria Math" panose="02040503050406030204" pitchFamily="18" charset="0"/>
                          </a:rPr>
                        </m:ctrlPr>
                      </m:fPr>
                      <m:num>
                        <m:sSub>
                          <m:sSubPr>
                            <m:ctrlPr>
                              <a:rPr lang="pt"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𝑓</m:t>
                            </m:r>
                          </m:sub>
                        </m:sSub>
                      </m:num>
                      <m:den>
                        <m:sSub>
                          <m:sSubPr>
                            <m:ctrlPr>
                              <a:rPr lang="pt"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𝑠</m:t>
                            </m:r>
                          </m:sub>
                        </m:sSub>
                      </m:den>
                    </m:f>
                  </m:oMath>
                </a14:m>
                <a:r>
                  <a:rPr lang="en-US" sz="2400" dirty="0"/>
                  <a:t>) = 1</a:t>
                </a:r>
              </a:p>
            </p:txBody>
          </p:sp>
        </mc:Choice>
        <mc:Fallback xmlns="">
          <p:sp>
            <p:nvSpPr>
              <p:cNvPr id="6" name="Rectangle 5">
                <a:extLst>
                  <a:ext uri="{FF2B5EF4-FFF2-40B4-BE49-F238E27FC236}">
                    <a16:creationId xmlns:a16="http://schemas.microsoft.com/office/drawing/2014/main" id="{F7F65140-C1EA-D14E-A222-0E1C8B822CBE}"/>
                  </a:ext>
                </a:extLst>
              </p:cNvPr>
              <p:cNvSpPr>
                <a:spLocks noRot="1" noChangeAspect="1" noMove="1" noResize="1" noEditPoints="1" noAdjustHandles="1" noChangeArrowheads="1" noChangeShapeType="1" noTextEdit="1"/>
              </p:cNvSpPr>
              <p:nvPr/>
            </p:nvSpPr>
            <p:spPr>
              <a:xfrm>
                <a:off x="838200" y="3429001"/>
                <a:ext cx="3208020" cy="1086003"/>
              </a:xfrm>
              <a:prstGeom prst="rect">
                <a:avLst/>
              </a:prstGeom>
              <a:blipFill>
                <a:blip r:embed="rId3"/>
                <a:stretch>
                  <a:fillRect l="-2756" t="-344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DFB8F7A-DA33-5745-B814-E1785EF8852F}"/>
              </a:ext>
            </a:extLst>
          </p:cNvPr>
          <p:cNvPicPr>
            <a:picLocks noChangeAspect="1"/>
          </p:cNvPicPr>
          <p:nvPr/>
        </p:nvPicPr>
        <p:blipFill>
          <a:blip r:embed="rId4"/>
          <a:stretch>
            <a:fillRect/>
          </a:stretch>
        </p:blipFill>
        <p:spPr>
          <a:xfrm>
            <a:off x="6186170" y="1802130"/>
            <a:ext cx="3340100" cy="2019300"/>
          </a:xfrm>
          <a:prstGeom prst="rect">
            <a:avLst/>
          </a:prstGeom>
        </p:spPr>
      </p:pic>
      <p:pic>
        <p:nvPicPr>
          <p:cNvPr id="9" name="Picture 8">
            <a:extLst>
              <a:ext uri="{FF2B5EF4-FFF2-40B4-BE49-F238E27FC236}">
                <a16:creationId xmlns:a16="http://schemas.microsoft.com/office/drawing/2014/main" id="{A74A8A1A-D7F3-A84B-BF13-354577AC030F}"/>
              </a:ext>
            </a:extLst>
          </p:cNvPr>
          <p:cNvPicPr>
            <a:picLocks noChangeAspect="1"/>
          </p:cNvPicPr>
          <p:nvPr/>
        </p:nvPicPr>
        <p:blipFill>
          <a:blip r:embed="rId5"/>
          <a:stretch>
            <a:fillRect/>
          </a:stretch>
        </p:blipFill>
        <p:spPr>
          <a:xfrm>
            <a:off x="6269990" y="4531360"/>
            <a:ext cx="3606800" cy="1498600"/>
          </a:xfrm>
          <a:prstGeom prst="rect">
            <a:avLst/>
          </a:prstGeom>
        </p:spPr>
      </p:pic>
      <p:sp>
        <p:nvSpPr>
          <p:cNvPr id="11" name="TextBox 10">
            <a:extLst>
              <a:ext uri="{FF2B5EF4-FFF2-40B4-BE49-F238E27FC236}">
                <a16:creationId xmlns:a16="http://schemas.microsoft.com/office/drawing/2014/main" id="{71558CBB-E8DE-F746-9467-F782DADD2958}"/>
              </a:ext>
            </a:extLst>
          </p:cNvPr>
          <p:cNvSpPr txBox="1"/>
          <p:nvPr/>
        </p:nvSpPr>
        <p:spPr>
          <a:xfrm>
            <a:off x="6949440" y="3783330"/>
            <a:ext cx="2343911" cy="369332"/>
          </a:xfrm>
          <a:prstGeom prst="rect">
            <a:avLst/>
          </a:prstGeom>
          <a:noFill/>
        </p:spPr>
        <p:txBody>
          <a:bodyPr wrap="none" rtlCol="0">
            <a:spAutoFit/>
          </a:bodyPr>
          <a:lstStyle/>
          <a:p>
            <a:r>
              <a:rPr lang="en-US" dirty="0"/>
              <a:t>Voltage follower circuit</a:t>
            </a:r>
          </a:p>
        </p:txBody>
      </p:sp>
      <p:sp>
        <p:nvSpPr>
          <p:cNvPr id="12" name="TextBox 11">
            <a:extLst>
              <a:ext uri="{FF2B5EF4-FFF2-40B4-BE49-F238E27FC236}">
                <a16:creationId xmlns:a16="http://schemas.microsoft.com/office/drawing/2014/main" id="{A47C216F-D6C4-0F4F-97DC-C6FCFF7178E4}"/>
              </a:ext>
            </a:extLst>
          </p:cNvPr>
          <p:cNvSpPr txBox="1"/>
          <p:nvPr/>
        </p:nvSpPr>
        <p:spPr>
          <a:xfrm>
            <a:off x="6747510" y="6061710"/>
            <a:ext cx="3244286" cy="646331"/>
          </a:xfrm>
          <a:prstGeom prst="rect">
            <a:avLst/>
          </a:prstGeom>
          <a:noFill/>
        </p:spPr>
        <p:txBody>
          <a:bodyPr wrap="none" rtlCol="0">
            <a:spAutoFit/>
          </a:bodyPr>
          <a:lstStyle/>
          <a:p>
            <a:r>
              <a:rPr lang="en-US" dirty="0"/>
              <a:t>The Voltage follower circuit</a:t>
            </a:r>
          </a:p>
          <a:p>
            <a:r>
              <a:rPr lang="en-US" dirty="0"/>
              <a:t>Isolates one circuit from another</a:t>
            </a:r>
          </a:p>
        </p:txBody>
      </p:sp>
      <p:sp>
        <p:nvSpPr>
          <p:cNvPr id="3" name="Slide Number Placeholder 2">
            <a:extLst>
              <a:ext uri="{FF2B5EF4-FFF2-40B4-BE49-F238E27FC236}">
                <a16:creationId xmlns:a16="http://schemas.microsoft.com/office/drawing/2014/main" id="{9240E466-1920-8F48-9C43-6542D6FB9224}"/>
              </a:ext>
            </a:extLst>
          </p:cNvPr>
          <p:cNvSpPr>
            <a:spLocks noGrp="1"/>
          </p:cNvSpPr>
          <p:nvPr>
            <p:ph type="sldNum" sz="quarter" idx="12"/>
          </p:nvPr>
        </p:nvSpPr>
        <p:spPr/>
        <p:txBody>
          <a:bodyPr/>
          <a:lstStyle/>
          <a:p>
            <a:fld id="{F33FCB0E-AFE6-8F4B-B9EB-BD4C96BB7C7B}" type="slidenum">
              <a:rPr lang="en-US" smtClean="0"/>
              <a:t>33</a:t>
            </a:fld>
            <a:endParaRPr lang="en-US"/>
          </a:p>
        </p:txBody>
      </p:sp>
    </p:spTree>
    <p:extLst>
      <p:ext uri="{BB962C8B-B14F-4D97-AF65-F5344CB8AC3E}">
        <p14:creationId xmlns:p14="http://schemas.microsoft.com/office/powerpoint/2010/main" val="8083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5.5 The Noninverting Amplifier Circuit</a:t>
            </a:r>
            <a:br>
              <a:rPr lang="en-US" dirty="0"/>
            </a:br>
            <a:r>
              <a:rPr lang="en-US" dirty="0"/>
              <a:t>Example: 5.4</a:t>
            </a:r>
          </a:p>
        </p:txBody>
      </p:sp>
      <p:pic>
        <p:nvPicPr>
          <p:cNvPr id="6" name="Picture 2" descr="A non inverting amplifier circuit shows an op amp with four resistors and an independent voltage source.&#10;The op amp has a positive supply voltage, V sub CC, and a negative supply voltage, minus V sub CC. A 10k ohm resistor is connected between the output terminal and inverting input terminal. The inverting input terminal is connected to two series resistors with resistances of 1k ohm each, and is short circuited with the common node. The noninverting input terminal has a series resistor of 1k ohm resistance, and is connected to an independent voltage source, V sub g. The voltage across the output terminal and common node is marked as v sub o.">
            <a:extLst>
              <a:ext uri="{FF2B5EF4-FFF2-40B4-BE49-F238E27FC236}">
                <a16:creationId xmlns:a16="http://schemas.microsoft.com/office/drawing/2014/main" id="{2E70128D-9BA8-F047-9F4C-4B3AC75EE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417" y="2091690"/>
            <a:ext cx="5138762" cy="30137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6360B85-33E1-974B-829C-E1B77DB38F5D}"/>
                  </a:ext>
                </a:extLst>
              </p:cNvPr>
              <p:cNvSpPr txBox="1"/>
              <p:nvPr/>
            </p:nvSpPr>
            <p:spPr>
              <a:xfrm>
                <a:off x="636616" y="1905000"/>
                <a:ext cx="5722620" cy="2338397"/>
              </a:xfrm>
              <a:prstGeom prst="rect">
                <a:avLst/>
              </a:prstGeom>
              <a:noFill/>
            </p:spPr>
            <p:txBody>
              <a:bodyPr wrap="square" rtlCol="0">
                <a:spAutoFit/>
              </a:bodyPr>
              <a:lstStyle/>
              <a:p>
                <a:r>
                  <a:rPr lang="en-US" sz="2400" dirty="0">
                    <a:solidFill>
                      <a:srgbClr val="FF0000"/>
                    </a:solidFill>
                  </a:rPr>
                  <a:t>Example 5.4:</a:t>
                </a:r>
              </a:p>
              <a:p>
                <a:pPr marL="457200" indent="-457200">
                  <a:buAutoNum type="alphaLcParenR"/>
                </a:pPr>
                <a:r>
                  <a:rPr lang="en-US" sz="2400" dirty="0">
                    <a:solidFill>
                      <a:srgbClr val="FF0000"/>
                    </a:solidFill>
                  </a:rPr>
                  <a:t>Design a noninverting amplifier with</a:t>
                </a:r>
              </a:p>
              <a:p>
                <a:r>
                  <a:rPr lang="en-US" sz="2400" dirty="0">
                    <a:solidFill>
                      <a:srgbClr val="FF0000"/>
                    </a:solidFill>
                  </a:rPr>
                  <a:t>       a gain of 6. </a:t>
                </a:r>
              </a:p>
              <a:p>
                <a:pPr marL="457200" indent="-457200">
                  <a:buAutoNum type="alphaLcParenR" startAt="2"/>
                </a:pPr>
                <a:r>
                  <a:rPr lang="en-US" sz="2400" dirty="0">
                    <a:solidFill>
                      <a:srgbClr val="FF0000"/>
                    </a:solidFill>
                  </a:rPr>
                  <a:t>If -1.5V </a:t>
                </a:r>
                <a14:m>
                  <m:oMath xmlns:m="http://schemas.openxmlformats.org/officeDocument/2006/math">
                    <m:r>
                      <a:rPr lang="en-US" sz="2400" i="1" smtClean="0">
                        <a:solidFill>
                          <a:srgbClr val="FF0000"/>
                        </a:solidFill>
                        <a:latin typeface="Cambria Math" panose="02040503050406030204" pitchFamily="18" charset="0"/>
                        <a:ea typeface="Cambria Math" panose="02040503050406030204" pitchFamily="18" charset="0"/>
                      </a:rPr>
                      <m:t>≤</m:t>
                    </m:r>
                  </m:oMath>
                </a14:m>
                <a:r>
                  <a:rPr lang="en-US" sz="2400" dirty="0">
                    <a:solidFill>
                      <a:srgbClr val="FF0000"/>
                    </a:solidFill>
                  </a:rPr>
                  <a:t>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𝑔</m:t>
                        </m:r>
                      </m:sub>
                    </m:sSub>
                  </m:oMath>
                </a14:m>
                <a:r>
                  <a:rPr lang="en-US" sz="2400" dirty="0">
                    <a:solidFill>
                      <a:srgbClr val="FF0000"/>
                    </a:solidFill>
                  </a:rPr>
                  <a:t> </a:t>
                </a:r>
                <a14:m>
                  <m:oMath xmlns:m="http://schemas.openxmlformats.org/officeDocument/2006/math">
                    <m:r>
                      <a:rPr lang="en-US" sz="2400" i="1">
                        <a:solidFill>
                          <a:srgbClr val="FF0000"/>
                        </a:solidFill>
                        <a:latin typeface="Cambria Math" panose="02040503050406030204" pitchFamily="18" charset="0"/>
                        <a:ea typeface="Cambria Math" panose="02040503050406030204" pitchFamily="18" charset="0"/>
                      </a:rPr>
                      <m:t>≤</m:t>
                    </m:r>
                  </m:oMath>
                </a14:m>
                <a:r>
                  <a:rPr lang="en-US" sz="2400" dirty="0">
                    <a:solidFill>
                      <a:srgbClr val="FF0000"/>
                    </a:solidFill>
                  </a:rPr>
                  <a:t> 1.5V,  what are the smallest power supply values for linear operation</a:t>
                </a:r>
              </a:p>
            </p:txBody>
          </p:sp>
        </mc:Choice>
        <mc:Fallback xmlns="">
          <p:sp>
            <p:nvSpPr>
              <p:cNvPr id="8" name="TextBox 7">
                <a:extLst>
                  <a:ext uri="{FF2B5EF4-FFF2-40B4-BE49-F238E27FC236}">
                    <a16:creationId xmlns:a16="http://schemas.microsoft.com/office/drawing/2014/main" id="{56360B85-33E1-974B-829C-E1B77DB38F5D}"/>
                  </a:ext>
                </a:extLst>
              </p:cNvPr>
              <p:cNvSpPr txBox="1">
                <a:spLocks noRot="1" noChangeAspect="1" noMove="1" noResize="1" noEditPoints="1" noAdjustHandles="1" noChangeArrowheads="1" noChangeShapeType="1" noTextEdit="1"/>
              </p:cNvSpPr>
              <p:nvPr/>
            </p:nvSpPr>
            <p:spPr>
              <a:xfrm>
                <a:off x="636616" y="1905000"/>
                <a:ext cx="5722620" cy="2338397"/>
              </a:xfrm>
              <a:prstGeom prst="rect">
                <a:avLst/>
              </a:prstGeom>
              <a:blipFill>
                <a:blip r:embed="rId3"/>
                <a:stretch>
                  <a:fillRect l="-1549" t="-2162" b="-486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4CD5E0-03C2-E74A-8110-41DE8B449F07}"/>
              </a:ext>
            </a:extLst>
          </p:cNvPr>
          <p:cNvSpPr>
            <a:spLocks noGrp="1"/>
          </p:cNvSpPr>
          <p:nvPr>
            <p:ph type="sldNum" sz="quarter" idx="12"/>
          </p:nvPr>
        </p:nvSpPr>
        <p:spPr/>
        <p:txBody>
          <a:bodyPr/>
          <a:lstStyle/>
          <a:p>
            <a:fld id="{F33FCB0E-AFE6-8F4B-B9EB-BD4C96BB7C7B}" type="slidenum">
              <a:rPr lang="en-US" smtClean="0"/>
              <a:t>34</a:t>
            </a:fld>
            <a:endParaRPr lang="en-US"/>
          </a:p>
        </p:txBody>
      </p:sp>
    </p:spTree>
    <p:extLst>
      <p:ext uri="{BB962C8B-B14F-4D97-AF65-F5344CB8AC3E}">
        <p14:creationId xmlns:p14="http://schemas.microsoft.com/office/powerpoint/2010/main" val="600661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5.5 The Noninverting Amplifier Circuit </a:t>
            </a:r>
            <a:br>
              <a:rPr lang="en-US" dirty="0"/>
            </a:br>
            <a:r>
              <a:rPr lang="en-US" dirty="0"/>
              <a:t>Problem 5.20</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A82F5AF-773A-2840-AB6B-78DF61508814}"/>
                  </a:ext>
                </a:extLst>
              </p:cNvPr>
              <p:cNvSpPr txBox="1"/>
              <p:nvPr/>
            </p:nvSpPr>
            <p:spPr>
              <a:xfrm>
                <a:off x="636616" y="1905000"/>
                <a:ext cx="5722620" cy="3875869"/>
              </a:xfrm>
              <a:prstGeom prst="rect">
                <a:avLst/>
              </a:prstGeom>
              <a:noFill/>
            </p:spPr>
            <p:txBody>
              <a:bodyPr wrap="square" rtlCol="0">
                <a:spAutoFit/>
              </a:bodyPr>
              <a:lstStyle/>
              <a:p>
                <a:r>
                  <a:rPr lang="en-US" sz="2400" dirty="0">
                    <a:solidFill>
                      <a:srgbClr val="FF0000"/>
                    </a:solidFill>
                  </a:rPr>
                  <a:t>Problem 5.20:</a:t>
                </a:r>
              </a:p>
              <a:p>
                <a:pPr marL="457200" indent="-457200">
                  <a:buAutoNum type="alphaLcParenR"/>
                </a:pPr>
                <a:r>
                  <a:rPr lang="en-US" sz="2400" dirty="0">
                    <a:solidFill>
                      <a:srgbClr val="FF0000"/>
                    </a:solidFill>
                  </a:rPr>
                  <a:t>Calculate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𝑜</m:t>
                        </m:r>
                      </m:sub>
                    </m:sSub>
                  </m:oMath>
                </a14:m>
                <a:r>
                  <a:rPr lang="en-US" sz="2400" dirty="0">
                    <a:solidFill>
                      <a:srgbClr val="FF0000"/>
                    </a:solidFill>
                  </a:rPr>
                  <a:t>when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𝑔</m:t>
                        </m:r>
                      </m:sub>
                    </m:sSub>
                  </m:oMath>
                </a14:m>
                <a:r>
                  <a:rPr lang="en-US" sz="2400" dirty="0">
                    <a:solidFill>
                      <a:srgbClr val="FF0000"/>
                    </a:solidFill>
                  </a:rPr>
                  <a:t>equals 3 Volts.</a:t>
                </a:r>
              </a:p>
              <a:p>
                <a:endParaRPr lang="en-US" sz="2400" dirty="0">
                  <a:solidFill>
                    <a:srgbClr val="FF0000"/>
                  </a:solidFill>
                </a:endParaRPr>
              </a:p>
              <a:p>
                <a:pPr marL="457200" indent="-457200">
                  <a:buAutoNum type="alphaLcParenR" startAt="2"/>
                </a:pPr>
                <a:r>
                  <a:rPr lang="en-US" sz="2400" dirty="0">
                    <a:solidFill>
                      <a:srgbClr val="FF0000"/>
                    </a:solidFill>
                  </a:rPr>
                  <a:t>find the range of values for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𝑔</m:t>
                        </m:r>
                      </m:sub>
                    </m:sSub>
                    <m:r>
                      <a:rPr lang="en-US" sz="2400" i="1">
                        <a:latin typeface="Cambria Math" panose="02040503050406030204" pitchFamily="18" charset="0"/>
                      </a:rPr>
                      <m:t> </m:t>
                    </m:r>
                  </m:oMath>
                </a14:m>
                <a:r>
                  <a:rPr lang="en-US" sz="2400" dirty="0">
                    <a:solidFill>
                      <a:srgbClr val="FF0000"/>
                    </a:solidFill>
                  </a:rPr>
                  <a:t> to stay in linear operation</a:t>
                </a:r>
              </a:p>
              <a:p>
                <a:endParaRPr lang="en-US" sz="2400" dirty="0">
                  <a:solidFill>
                    <a:srgbClr val="FF0000"/>
                  </a:solidFill>
                </a:endParaRPr>
              </a:p>
              <a:p>
                <a:r>
                  <a:rPr lang="en-US" sz="2400" dirty="0">
                    <a:solidFill>
                      <a:srgbClr val="FF0000"/>
                    </a:solidFill>
                  </a:rPr>
                  <a:t>c)	 If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𝑔</m:t>
                        </m:r>
                      </m:sub>
                    </m:sSub>
                    <m:r>
                      <a:rPr lang="en-US" sz="2400" i="1">
                        <a:latin typeface="Cambria Math" panose="02040503050406030204" pitchFamily="18" charset="0"/>
                      </a:rPr>
                      <m:t>=</m:t>
                    </m:r>
                    <m:r>
                      <a:rPr lang="en-US" sz="2400" b="0" i="1" smtClean="0">
                        <a:latin typeface="Cambria Math" panose="02040503050406030204" pitchFamily="18" charset="0"/>
                      </a:rPr>
                      <m:t>5</m:t>
                    </m:r>
                    <m:r>
                      <a:rPr lang="en-US" sz="2400" i="1">
                        <a:latin typeface="Cambria Math" panose="02040503050406030204" pitchFamily="18" charset="0"/>
                      </a:rPr>
                      <m:t> </m:t>
                    </m:r>
                    <m:r>
                      <a:rPr lang="en-US" sz="2400" i="1">
                        <a:latin typeface="Cambria Math" panose="02040503050406030204" pitchFamily="18" charset="0"/>
                      </a:rPr>
                      <m:t>𝑉</m:t>
                    </m:r>
                    <m:r>
                      <a:rPr lang="en-US" sz="2400" b="0" i="1" smtClean="0">
                        <a:latin typeface="Cambria Math" panose="02040503050406030204" pitchFamily="18" charset="0"/>
                      </a:rPr>
                      <m:t> </m:t>
                    </m:r>
                  </m:oMath>
                </a14:m>
                <a:r>
                  <a:rPr lang="en-US" sz="2400" dirty="0">
                    <a:solidFill>
                      <a:srgbClr val="FF0000"/>
                    </a:solidFill>
                  </a:rPr>
                  <a:t>and the feedback 	resistor is variable, what resistor 	value will cause the op amp to 	saturate?</a:t>
                </a:r>
              </a:p>
            </p:txBody>
          </p:sp>
        </mc:Choice>
        <mc:Fallback>
          <p:sp>
            <p:nvSpPr>
              <p:cNvPr id="6" name="TextBox 5">
                <a:extLst>
                  <a:ext uri="{FF2B5EF4-FFF2-40B4-BE49-F238E27FC236}">
                    <a16:creationId xmlns:a16="http://schemas.microsoft.com/office/drawing/2014/main" id="{BA82F5AF-773A-2840-AB6B-78DF61508814}"/>
                  </a:ext>
                </a:extLst>
              </p:cNvPr>
              <p:cNvSpPr txBox="1">
                <a:spLocks noRot="1" noChangeAspect="1" noMove="1" noResize="1" noEditPoints="1" noAdjustHandles="1" noChangeArrowheads="1" noChangeShapeType="1" noTextEdit="1"/>
              </p:cNvSpPr>
              <p:nvPr/>
            </p:nvSpPr>
            <p:spPr>
              <a:xfrm>
                <a:off x="636616" y="1905000"/>
                <a:ext cx="5722620" cy="3875869"/>
              </a:xfrm>
              <a:prstGeom prst="rect">
                <a:avLst/>
              </a:prstGeom>
              <a:blipFill>
                <a:blip r:embed="rId2"/>
                <a:stretch>
                  <a:fillRect l="-1549" t="-1307" r="-442" b="-2614"/>
                </a:stretch>
              </a:blipFill>
            </p:spPr>
            <p:txBody>
              <a:bodyPr/>
              <a:lstStyle/>
              <a:p>
                <a:r>
                  <a:rPr lang="en-CN">
                    <a:noFill/>
                  </a:rPr>
                  <a:t> </a:t>
                </a:r>
              </a:p>
            </p:txBody>
          </p:sp>
        </mc:Fallback>
      </mc:AlternateContent>
      <p:pic>
        <p:nvPicPr>
          <p:cNvPr id="4" name="Picture 2" descr="A diagram shows an ideal op amp connected to five resistors and an independent voltage source.&#10;The op amp has a 10V positive supply voltage, and a minus 10V negative supply voltage. A 48k ohm resistor is connected between the inverting input terminal and the output terminal. The inverting input terminal which is grounded with the common terminal is in series with a 15k ohm resistor.  The output terminal which is grounded with the common terminal is in series with a 30k ohm resistor, with a voltage v sub 0 marked across it.&#10;&#10;The non-inverting input terminal is connected to an independent voltage source, v sub g, which is in series with a 30k ohm resistor, and in parallel with a 45k ohm resistor.">
            <a:extLst>
              <a:ext uri="{FF2B5EF4-FFF2-40B4-BE49-F238E27FC236}">
                <a16:creationId xmlns:a16="http://schemas.microsoft.com/office/drawing/2014/main" id="{A5C7D0C3-1D0F-2F42-A6B2-81F9200F7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9479" y="1908810"/>
            <a:ext cx="4348091" cy="2505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a:extLst>
              <a:ext uri="{FF2B5EF4-FFF2-40B4-BE49-F238E27FC236}">
                <a16:creationId xmlns:a16="http://schemas.microsoft.com/office/drawing/2014/main" id="{26720DB9-482B-2241-86AC-11C8BA8B317D}"/>
              </a:ext>
            </a:extLst>
          </p:cNvPr>
          <p:cNvSpPr>
            <a:spLocks noGrp="1"/>
          </p:cNvSpPr>
          <p:nvPr>
            <p:ph type="sldNum" sz="quarter" idx="12"/>
          </p:nvPr>
        </p:nvSpPr>
        <p:spPr/>
        <p:txBody>
          <a:bodyPr/>
          <a:lstStyle/>
          <a:p>
            <a:fld id="{F33FCB0E-AFE6-8F4B-B9EB-BD4C96BB7C7B}" type="slidenum">
              <a:rPr lang="en-US" smtClean="0"/>
              <a:t>35</a:t>
            </a:fld>
            <a:endParaRPr lang="en-US"/>
          </a:p>
        </p:txBody>
      </p:sp>
    </p:spTree>
    <p:extLst>
      <p:ext uri="{BB962C8B-B14F-4D97-AF65-F5344CB8AC3E}">
        <p14:creationId xmlns:p14="http://schemas.microsoft.com/office/powerpoint/2010/main" val="25935402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5.6 The Difference Amplifier Circuit</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B54DB69-2CA8-6A4B-B1F6-819BF8C8D71B}"/>
                  </a:ext>
                </a:extLst>
              </p:cNvPr>
              <p:cNvSpPr/>
              <p:nvPr/>
            </p:nvSpPr>
            <p:spPr>
              <a:xfrm>
                <a:off x="591284" y="3119849"/>
                <a:ext cx="4895116" cy="791307"/>
              </a:xfrm>
              <a:prstGeom prst="rect">
                <a:avLst/>
              </a:prstGeom>
              <a:ln>
                <a:solidFill>
                  <a:schemeClr val="accent1">
                    <a:shade val="50000"/>
                  </a:schemeClr>
                </a:solidFill>
              </a:ln>
            </p:spPr>
            <p:txBody>
              <a:bodyPr wrap="square">
                <a:spAutoFit/>
              </a:bodyPr>
              <a:lstStyle/>
              <a:p>
                <a14:m>
                  <m:oMath xmlns:m="http://schemas.openxmlformats.org/officeDocument/2006/math">
                    <m:sSub>
                      <m:sSubPr>
                        <m:ctrlPr>
                          <a:rPr lang="pt" sz="2800" i="1" smtClean="0">
                            <a:latin typeface="Cambria Math" panose="02040503050406030204" pitchFamily="18" charset="0"/>
                          </a:rPr>
                        </m:ctrlPr>
                      </m:sSubPr>
                      <m:e>
                        <m:r>
                          <a:rPr lang="en-US" sz="2800" i="1">
                            <a:latin typeface="Cambria Math" panose="02040503050406030204" pitchFamily="18" charset="0"/>
                          </a:rPr>
                          <m:t>𝑣</m:t>
                        </m:r>
                      </m:e>
                      <m:sub>
                        <m:r>
                          <a:rPr lang="en-US" sz="2800" b="0" i="1" smtClean="0">
                            <a:latin typeface="Cambria Math" panose="02040503050406030204" pitchFamily="18" charset="0"/>
                          </a:rPr>
                          <m:t>𝑜</m:t>
                        </m:r>
                      </m:sub>
                    </m:sSub>
                    <m:r>
                      <a:rPr lang="en-US" sz="2800" b="0" i="1" smtClean="0">
                        <a:latin typeface="Cambria Math" panose="02040503050406030204" pitchFamily="18" charset="0"/>
                      </a:rPr>
                      <m:t>=  </m:t>
                    </m:r>
                    <m:f>
                      <m:fPr>
                        <m:ctrlPr>
                          <a:rPr lang="en-US" sz="2800" i="1">
                            <a:latin typeface="Cambria Math" panose="02040503050406030204" pitchFamily="18" charset="0"/>
                          </a:rPr>
                        </m:ctrlPr>
                      </m:fPr>
                      <m:num>
                        <m:sSub>
                          <m:sSubPr>
                            <m:ctrlPr>
                              <a:rPr lang="pt" sz="2800" i="1">
                                <a:latin typeface="Cambria Math" panose="02040503050406030204" pitchFamily="18" charset="0"/>
                              </a:rPr>
                            </m:ctrlPr>
                          </m:sSubPr>
                          <m:e>
                            <m:sSub>
                              <m:sSubPr>
                                <m:ctrlPr>
                                  <a:rPr lang="pt" sz="2800" i="1">
                                    <a:latin typeface="Cambria Math" panose="02040503050406030204" pitchFamily="18" charset="0"/>
                                  </a:rPr>
                                </m:ctrlPr>
                              </m:sSubPr>
                              <m:e>
                                <m:r>
                                  <a:rPr lang="en-US" sz="2800" i="1">
                                    <a:latin typeface="Cambria Math" panose="02040503050406030204" pitchFamily="18" charset="0"/>
                                  </a:rPr>
                                  <m:t>𝑅</m:t>
                                </m:r>
                              </m:e>
                              <m:sub>
                                <m:r>
                                  <a:rPr lang="en-US" sz="2800" b="0" i="1" smtClean="0">
                                    <a:latin typeface="Cambria Math" panose="02040503050406030204" pitchFamily="18" charset="0"/>
                                  </a:rPr>
                                  <m:t>𝑑</m:t>
                                </m:r>
                              </m:sub>
                            </m:sSub>
                            <m:r>
                              <a:rPr lang="en-US" sz="2800" b="0" i="1" smtClean="0">
                                <a:latin typeface="Cambria Math" panose="02040503050406030204" pitchFamily="18" charset="0"/>
                              </a:rPr>
                              <m:t>(</m:t>
                            </m:r>
                            <m:r>
                              <a:rPr lang="en-US" sz="2800" b="0" i="1" smtClean="0">
                                <a:latin typeface="Cambria Math" panose="02040503050406030204" pitchFamily="18" charset="0"/>
                              </a:rPr>
                              <m:t>𝑅</m:t>
                            </m:r>
                          </m:e>
                          <m:sub>
                            <m:r>
                              <a:rPr lang="en-US" sz="2800" b="0" i="1" smtClean="0">
                                <a:latin typeface="Cambria Math" panose="02040503050406030204" pitchFamily="18" charset="0"/>
                              </a:rPr>
                              <m:t>𝑎</m:t>
                            </m:r>
                          </m:sub>
                        </m:sSub>
                        <m:r>
                          <a:rPr lang="en-US" sz="2800" b="0" i="1" smtClean="0">
                            <a:latin typeface="Cambria Math" panose="02040503050406030204" pitchFamily="18" charset="0"/>
                          </a:rPr>
                          <m:t>+</m:t>
                        </m:r>
                        <m:sSub>
                          <m:sSubPr>
                            <m:ctrlPr>
                              <a:rPr lang="pt" sz="2800" i="1">
                                <a:latin typeface="Cambria Math" panose="02040503050406030204" pitchFamily="18" charset="0"/>
                              </a:rPr>
                            </m:ctrlPr>
                          </m:sSubPr>
                          <m:e>
                            <m:r>
                              <a:rPr lang="en-US" sz="2800" i="1">
                                <a:latin typeface="Cambria Math" panose="02040503050406030204" pitchFamily="18" charset="0"/>
                              </a:rPr>
                              <m:t>𝑅</m:t>
                            </m:r>
                          </m:e>
                          <m:sub>
                            <m:r>
                              <a:rPr lang="en-US" sz="2800" b="0" i="1" smtClean="0">
                                <a:latin typeface="Cambria Math" panose="02040503050406030204" pitchFamily="18" charset="0"/>
                              </a:rPr>
                              <m:t>𝑏</m:t>
                            </m:r>
                          </m:sub>
                        </m:sSub>
                        <m:r>
                          <a:rPr lang="en-US" sz="2800" b="0" i="1" smtClean="0">
                            <a:latin typeface="Cambria Math" panose="02040503050406030204" pitchFamily="18" charset="0"/>
                          </a:rPr>
                          <m:t>)</m:t>
                        </m:r>
                      </m:num>
                      <m:den>
                        <m:sSub>
                          <m:sSubPr>
                            <m:ctrlPr>
                              <a:rPr lang="pt" sz="2800" i="1">
                                <a:latin typeface="Cambria Math" panose="02040503050406030204" pitchFamily="18" charset="0"/>
                              </a:rPr>
                            </m:ctrlPr>
                          </m:sSubPr>
                          <m:e>
                            <m:r>
                              <a:rPr lang="en-US" sz="2800" i="1">
                                <a:latin typeface="Cambria Math" panose="02040503050406030204" pitchFamily="18" charset="0"/>
                              </a:rPr>
                              <m:t>𝑅</m:t>
                            </m:r>
                          </m:e>
                          <m:sub>
                            <m:r>
                              <a:rPr lang="en-US" sz="2800" b="0" i="1" smtClean="0">
                                <a:latin typeface="Cambria Math" panose="02040503050406030204" pitchFamily="18" charset="0"/>
                              </a:rPr>
                              <m:t>𝑎</m:t>
                            </m:r>
                          </m:sub>
                        </m:sSub>
                        <m:d>
                          <m:dPr>
                            <m:ctrlPr>
                              <a:rPr lang="en-US" sz="2800" b="0" i="1" smtClean="0">
                                <a:latin typeface="Cambria Math" panose="02040503050406030204" pitchFamily="18" charset="0"/>
                              </a:rPr>
                            </m:ctrlPr>
                          </m:dPr>
                          <m:e>
                            <m:sSub>
                              <m:sSubPr>
                                <m:ctrlPr>
                                  <a:rPr lang="pt" sz="2800" i="1" smtClean="0">
                                    <a:latin typeface="Cambria Math" panose="02040503050406030204" pitchFamily="18" charset="0"/>
                                  </a:rPr>
                                </m:ctrlPr>
                              </m:sSubPr>
                              <m:e>
                                <m:r>
                                  <a:rPr lang="en-US" sz="2800" i="1">
                                    <a:latin typeface="Cambria Math" panose="02040503050406030204" pitchFamily="18" charset="0"/>
                                  </a:rPr>
                                  <m:t>𝑅</m:t>
                                </m:r>
                              </m:e>
                              <m:sub>
                                <m:r>
                                  <a:rPr lang="en-US" sz="2800" b="0" i="1" smtClean="0">
                                    <a:latin typeface="Cambria Math" panose="02040503050406030204" pitchFamily="18" charset="0"/>
                                  </a:rPr>
                                  <m:t>𝑐</m:t>
                                </m:r>
                              </m:sub>
                            </m:sSub>
                            <m:r>
                              <a:rPr lang="en-US" sz="2800" i="1">
                                <a:latin typeface="Cambria Math" panose="02040503050406030204" pitchFamily="18" charset="0"/>
                              </a:rPr>
                              <m:t>+</m:t>
                            </m:r>
                            <m:sSub>
                              <m:sSubPr>
                                <m:ctrlPr>
                                  <a:rPr lang="pt" sz="2800" i="1">
                                    <a:latin typeface="Cambria Math" panose="02040503050406030204" pitchFamily="18" charset="0"/>
                                  </a:rPr>
                                </m:ctrlPr>
                              </m:sSubPr>
                              <m:e>
                                <m:r>
                                  <a:rPr lang="en-US" sz="2800" i="1">
                                    <a:latin typeface="Cambria Math" panose="02040503050406030204" pitchFamily="18" charset="0"/>
                                  </a:rPr>
                                  <m:t>𝑅</m:t>
                                </m:r>
                              </m:e>
                              <m:sub>
                                <m:r>
                                  <a:rPr lang="en-US" sz="2800" b="0" i="1" smtClean="0">
                                    <a:latin typeface="Cambria Math" panose="02040503050406030204" pitchFamily="18" charset="0"/>
                                  </a:rPr>
                                  <m:t>𝑑</m:t>
                                </m:r>
                              </m:sub>
                            </m:sSub>
                          </m:e>
                        </m:d>
                      </m:den>
                    </m:f>
                  </m:oMath>
                </a14:m>
                <a:r>
                  <a:rPr lang="en-US" sz="2800" dirty="0"/>
                  <a:t>  </a:t>
                </a:r>
                <a14:m>
                  <m:oMath xmlns:m="http://schemas.openxmlformats.org/officeDocument/2006/math">
                    <m:sSub>
                      <m:sSubPr>
                        <m:ctrlPr>
                          <a:rPr lang="pt" sz="2800" i="1">
                            <a:latin typeface="Cambria Math" panose="02040503050406030204" pitchFamily="18" charset="0"/>
                          </a:rPr>
                        </m:ctrlPr>
                      </m:sSubPr>
                      <m:e>
                        <m:r>
                          <a:rPr lang="en-US" sz="2800" i="1">
                            <a:latin typeface="Cambria Math" panose="02040503050406030204" pitchFamily="18" charset="0"/>
                          </a:rPr>
                          <m:t>𝑣</m:t>
                        </m:r>
                      </m:e>
                      <m:sub>
                        <m:r>
                          <a:rPr lang="en-US" sz="2800" b="0" i="1" smtClean="0">
                            <a:latin typeface="Cambria Math" panose="02040503050406030204" pitchFamily="18" charset="0"/>
                          </a:rPr>
                          <m:t>𝑏</m:t>
                        </m:r>
                      </m:sub>
                    </m:sSub>
                  </m:oMath>
                </a14:m>
                <a:r>
                  <a:rPr lang="en-US" sz="2800" dirty="0"/>
                  <a:t> - </a:t>
                </a:r>
                <a14:m>
                  <m:oMath xmlns:m="http://schemas.openxmlformats.org/officeDocument/2006/math">
                    <m:r>
                      <a:rPr lang="en-US" sz="2800" i="1">
                        <a:latin typeface="Cambria Math" panose="02040503050406030204" pitchFamily="18" charset="0"/>
                      </a:rPr>
                      <m:t> </m:t>
                    </m:r>
                    <m:f>
                      <m:fPr>
                        <m:ctrlPr>
                          <a:rPr lang="en-US" sz="2800" i="1">
                            <a:latin typeface="Cambria Math" panose="02040503050406030204" pitchFamily="18" charset="0"/>
                          </a:rPr>
                        </m:ctrlPr>
                      </m:fPr>
                      <m:num>
                        <m:sSub>
                          <m:sSubPr>
                            <m:ctrlPr>
                              <a:rPr lang="pt" sz="2800" i="1">
                                <a:latin typeface="Cambria Math" panose="02040503050406030204" pitchFamily="18" charset="0"/>
                              </a:rPr>
                            </m:ctrlPr>
                          </m:sSubPr>
                          <m:e>
                            <m:r>
                              <a:rPr lang="en-US" sz="2800" i="1">
                                <a:latin typeface="Cambria Math" panose="02040503050406030204" pitchFamily="18" charset="0"/>
                              </a:rPr>
                              <m:t>𝑅</m:t>
                            </m:r>
                          </m:e>
                          <m:sub>
                            <m:r>
                              <a:rPr lang="en-US" sz="2800" b="0" i="1" smtClean="0">
                                <a:latin typeface="Cambria Math" panose="02040503050406030204" pitchFamily="18" charset="0"/>
                              </a:rPr>
                              <m:t>𝑏</m:t>
                            </m:r>
                          </m:sub>
                        </m:sSub>
                      </m:num>
                      <m:den>
                        <m:sSub>
                          <m:sSubPr>
                            <m:ctrlPr>
                              <a:rPr lang="pt" sz="2800" i="1">
                                <a:latin typeface="Cambria Math" panose="02040503050406030204" pitchFamily="18" charset="0"/>
                              </a:rPr>
                            </m:ctrlPr>
                          </m:sSubPr>
                          <m:e>
                            <m:r>
                              <a:rPr lang="en-US" sz="2800" i="1">
                                <a:latin typeface="Cambria Math" panose="02040503050406030204" pitchFamily="18" charset="0"/>
                              </a:rPr>
                              <m:t>𝑅</m:t>
                            </m:r>
                          </m:e>
                          <m:sub>
                            <m:r>
                              <a:rPr lang="en-US" sz="2800" b="0" i="1" smtClean="0">
                                <a:latin typeface="Cambria Math" panose="02040503050406030204" pitchFamily="18" charset="0"/>
                              </a:rPr>
                              <m:t>𝑎</m:t>
                            </m:r>
                          </m:sub>
                        </m:sSub>
                      </m:den>
                    </m:f>
                  </m:oMath>
                </a14:m>
                <a:r>
                  <a:rPr lang="en-US" sz="2800" dirty="0"/>
                  <a:t> </a:t>
                </a:r>
                <a14:m>
                  <m:oMath xmlns:m="http://schemas.openxmlformats.org/officeDocument/2006/math">
                    <m:sSub>
                      <m:sSubPr>
                        <m:ctrlPr>
                          <a:rPr lang="pt" sz="2800" i="1">
                            <a:latin typeface="Cambria Math" panose="02040503050406030204" pitchFamily="18" charset="0"/>
                          </a:rPr>
                        </m:ctrlPr>
                      </m:sSubPr>
                      <m:e>
                        <m:r>
                          <a:rPr lang="en-US" sz="2800" i="1">
                            <a:latin typeface="Cambria Math" panose="02040503050406030204" pitchFamily="18" charset="0"/>
                          </a:rPr>
                          <m:t>𝑣</m:t>
                        </m:r>
                      </m:e>
                      <m:sub>
                        <m:r>
                          <a:rPr lang="en-US" sz="2800" b="0" i="1" smtClean="0">
                            <a:latin typeface="Cambria Math" panose="02040503050406030204" pitchFamily="18" charset="0"/>
                          </a:rPr>
                          <m:t>𝑎</m:t>
                        </m:r>
                      </m:sub>
                    </m:sSub>
                  </m:oMath>
                </a14:m>
                <a:r>
                  <a:rPr lang="en-US" sz="2800" dirty="0"/>
                  <a:t> </a:t>
                </a:r>
              </a:p>
            </p:txBody>
          </p:sp>
        </mc:Choice>
        <mc:Fallback xmlns="">
          <p:sp>
            <p:nvSpPr>
              <p:cNvPr id="10" name="Rectangle 9">
                <a:extLst>
                  <a:ext uri="{FF2B5EF4-FFF2-40B4-BE49-F238E27FC236}">
                    <a16:creationId xmlns:a16="http://schemas.microsoft.com/office/drawing/2014/main" id="{6B54DB69-2CA8-6A4B-B1F6-819BF8C8D71B}"/>
                  </a:ext>
                </a:extLst>
              </p:cNvPr>
              <p:cNvSpPr>
                <a:spLocks noRot="1" noChangeAspect="1" noMove="1" noResize="1" noEditPoints="1" noAdjustHandles="1" noChangeArrowheads="1" noChangeShapeType="1" noTextEdit="1"/>
              </p:cNvSpPr>
              <p:nvPr/>
            </p:nvSpPr>
            <p:spPr>
              <a:xfrm>
                <a:off x="591284" y="3119849"/>
                <a:ext cx="4895116" cy="791307"/>
              </a:xfrm>
              <a:prstGeom prst="rect">
                <a:avLst/>
              </a:prstGeom>
              <a:blipFill>
                <a:blip r:embed="rId2"/>
                <a:stretch>
                  <a:fillRect/>
                </a:stretch>
              </a:blipFill>
              <a:ln>
                <a:solidFill>
                  <a:schemeClr val="accent1">
                    <a:shade val="50000"/>
                  </a:schemeClr>
                </a:solidFill>
              </a:ln>
            </p:spPr>
            <p:txBody>
              <a:bodyPr/>
              <a:lstStyle/>
              <a:p>
                <a:r>
                  <a:rPr lang="en-US">
                    <a:noFill/>
                  </a:rPr>
                  <a:t> </a:t>
                </a:r>
              </a:p>
            </p:txBody>
          </p:sp>
        </mc:Fallback>
      </mc:AlternateContent>
      <p:pic>
        <p:nvPicPr>
          <p:cNvPr id="4" name="Picture 3">
            <a:extLst>
              <a:ext uri="{FF2B5EF4-FFF2-40B4-BE49-F238E27FC236}">
                <a16:creationId xmlns:a16="http://schemas.microsoft.com/office/drawing/2014/main" id="{4C8D45AC-63D0-5447-9397-EF2D576DC08F}"/>
              </a:ext>
            </a:extLst>
          </p:cNvPr>
          <p:cNvPicPr>
            <a:picLocks noChangeAspect="1"/>
          </p:cNvPicPr>
          <p:nvPr/>
        </p:nvPicPr>
        <p:blipFill>
          <a:blip r:embed="rId3"/>
          <a:stretch>
            <a:fillRect/>
          </a:stretch>
        </p:blipFill>
        <p:spPr>
          <a:xfrm>
            <a:off x="2028190" y="1769110"/>
            <a:ext cx="7036710" cy="974090"/>
          </a:xfrm>
          <a:prstGeom prst="rect">
            <a:avLst/>
          </a:prstGeom>
        </p:spPr>
      </p:pic>
      <p:pic>
        <p:nvPicPr>
          <p:cNvPr id="8" name="Picture 2" descr="A difference amplifier circuit shows an op amp connected to two independent voltage sources and four resistors.&#10;The op amp has a positive supply voltage, V sub CC, and a negative supply voltage, minus V sub CC. A resistor R sub b is connected between the output terminal and inverting input terminal. The inverting input terminal is connected to an independent voltage source, v sub a in series with a resistor, R sub a. The noninverting input terminal is connected to an independent voltage source, V sub b in series with a resistor, R sub c, and in parallel with a resistor, R sub d. The voltages across the output terminal, non inverting input terminal and inverting input terminal are marked as v sub o, v sub p, and v sub n, respectively.">
            <a:extLst>
              <a:ext uri="{FF2B5EF4-FFF2-40B4-BE49-F238E27FC236}">
                <a16:creationId xmlns:a16="http://schemas.microsoft.com/office/drawing/2014/main" id="{F820F909-FCC7-FF41-BAFA-3BBCD4BD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7197" y="2960370"/>
            <a:ext cx="5370628"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699626A-CB36-1E44-8A0B-F5AC12F582A4}"/>
                  </a:ext>
                </a:extLst>
              </p:cNvPr>
              <p:cNvSpPr/>
              <p:nvPr/>
            </p:nvSpPr>
            <p:spPr>
              <a:xfrm>
                <a:off x="591284" y="4264404"/>
                <a:ext cx="3957856" cy="1879104"/>
              </a:xfrm>
              <a:prstGeom prst="rect">
                <a:avLst/>
              </a:prstGeom>
              <a:ln>
                <a:solidFill>
                  <a:schemeClr val="accent1">
                    <a:shade val="50000"/>
                  </a:schemeClr>
                </a:solidFill>
              </a:ln>
            </p:spPr>
            <p:txBody>
              <a:bodyPr wrap="square">
                <a:spAutoFit/>
              </a:bodyPr>
              <a:lstStyle/>
              <a:p>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𝐼𝑓</m:t>
                    </m:r>
                    <m:r>
                      <a:rPr lang="en-US" sz="2400" b="0" i="1" smtClean="0">
                        <a:latin typeface="Cambria Math" panose="02040503050406030204" pitchFamily="18" charset="0"/>
                      </a:rPr>
                      <m:t> </m:t>
                    </m:r>
                    <m:f>
                      <m:fPr>
                        <m:ctrlPr>
                          <a:rPr lang="en-US" sz="2400" i="1">
                            <a:latin typeface="Cambria Math" panose="02040503050406030204" pitchFamily="18" charset="0"/>
                          </a:rPr>
                        </m:ctrlPr>
                      </m:fPr>
                      <m:num>
                        <m:sSub>
                          <m:sSubPr>
                            <m:ctrlPr>
                              <a:rPr lang="pt"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𝑎</m:t>
                            </m:r>
                          </m:sub>
                        </m:sSub>
                      </m:num>
                      <m:den>
                        <m:sSub>
                          <m:sSubPr>
                            <m:ctrlPr>
                              <a:rPr lang="pt"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𝑏</m:t>
                            </m:r>
                          </m:sub>
                        </m:sSub>
                      </m:den>
                    </m:f>
                  </m:oMath>
                </a14:m>
                <a:r>
                  <a:rPr lang="en-US" sz="2400" dirty="0"/>
                  <a:t>  = </a:t>
                </a:r>
                <a14:m>
                  <m:oMath xmlns:m="http://schemas.openxmlformats.org/officeDocument/2006/math">
                    <m:f>
                      <m:fPr>
                        <m:ctrlPr>
                          <a:rPr lang="en-US" sz="2400" i="1">
                            <a:latin typeface="Cambria Math" panose="02040503050406030204" pitchFamily="18" charset="0"/>
                          </a:rPr>
                        </m:ctrlPr>
                      </m:fPr>
                      <m:num>
                        <m:sSub>
                          <m:sSubPr>
                            <m:ctrlPr>
                              <a:rPr lang="pt"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𝑐</m:t>
                            </m:r>
                          </m:sub>
                        </m:sSub>
                      </m:num>
                      <m:den>
                        <m:sSub>
                          <m:sSubPr>
                            <m:ctrlPr>
                              <a:rPr lang="pt"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𝑑</m:t>
                            </m:r>
                          </m:sub>
                        </m:sSub>
                      </m:den>
                    </m:f>
                    <m:r>
                      <a:rPr lang="en-US" sz="2400" b="0" i="0" smtClean="0">
                        <a:latin typeface="Cambria Math" panose="02040503050406030204" pitchFamily="18" charset="0"/>
                      </a:rPr>
                      <m:t>, </m:t>
                    </m:r>
                    <m:r>
                      <m:rPr>
                        <m:sty m:val="p"/>
                      </m:rPr>
                      <a:rPr lang="en-US" sz="2400" b="0" i="0" smtClean="0">
                        <a:latin typeface="Cambria Math" panose="02040503050406030204" pitchFamily="18" charset="0"/>
                      </a:rPr>
                      <m:t>then</m:t>
                    </m:r>
                  </m:oMath>
                </a14:m>
                <a:endParaRPr lang="en-US" sz="2400" b="0" dirty="0"/>
              </a:p>
              <a:p>
                <a:endParaRPr lang="en-US" sz="2400" dirty="0"/>
              </a:p>
              <a:p>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𝑜</m:t>
                        </m:r>
                      </m:sub>
                    </m:sSub>
                    <m:r>
                      <a:rPr lang="en-US" sz="2400" i="1">
                        <a:latin typeface="Cambria Math" panose="02040503050406030204" pitchFamily="18" charset="0"/>
                      </a:rPr>
                      <m:t>=  </m:t>
                    </m:r>
                    <m:f>
                      <m:fPr>
                        <m:ctrlPr>
                          <a:rPr lang="en-US" sz="2400" i="1">
                            <a:latin typeface="Cambria Math" panose="02040503050406030204" pitchFamily="18" charset="0"/>
                          </a:rPr>
                        </m:ctrlPr>
                      </m:fPr>
                      <m:num>
                        <m:sSub>
                          <m:sSubPr>
                            <m:ctrlPr>
                              <a:rPr lang="pt"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𝑏</m:t>
                            </m:r>
                          </m:sub>
                        </m:sSub>
                      </m:num>
                      <m:den>
                        <m:sSub>
                          <m:sSubPr>
                            <m:ctrlPr>
                              <a:rPr lang="pt"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𝑎</m:t>
                            </m:r>
                          </m:sub>
                        </m:sSub>
                      </m:den>
                    </m:f>
                  </m:oMath>
                </a14:m>
                <a:r>
                  <a:rPr lang="en-US" sz="2400" dirty="0"/>
                  <a:t>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𝑏</m:t>
                        </m:r>
                      </m:sub>
                    </m:sSub>
                    <m:r>
                      <a:rPr lang="en-US" sz="2400" b="0" i="0" smtClean="0">
                        <a:latin typeface="Cambria Math" panose="02040503050406030204" pitchFamily="18" charset="0"/>
                      </a:rPr>
                      <m:t>−</m:t>
                    </m:r>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𝑎</m:t>
                        </m:r>
                      </m:sub>
                    </m:sSub>
                  </m:oMath>
                </a14:m>
                <a:r>
                  <a:rPr lang="en-US" sz="2400" dirty="0"/>
                  <a:t>)</a:t>
                </a:r>
              </a:p>
              <a:p>
                <a:r>
                  <a:rPr lang="en-US" dirty="0"/>
                  <a:t> </a:t>
                </a:r>
              </a:p>
            </p:txBody>
          </p:sp>
        </mc:Choice>
        <mc:Fallback xmlns="">
          <p:sp>
            <p:nvSpPr>
              <p:cNvPr id="5" name="Rectangle 4">
                <a:extLst>
                  <a:ext uri="{FF2B5EF4-FFF2-40B4-BE49-F238E27FC236}">
                    <a16:creationId xmlns:a16="http://schemas.microsoft.com/office/drawing/2014/main" id="{8699626A-CB36-1E44-8A0B-F5AC12F582A4}"/>
                  </a:ext>
                </a:extLst>
              </p:cNvPr>
              <p:cNvSpPr>
                <a:spLocks noRot="1" noChangeAspect="1" noMove="1" noResize="1" noEditPoints="1" noAdjustHandles="1" noChangeArrowheads="1" noChangeShapeType="1" noTextEdit="1"/>
              </p:cNvSpPr>
              <p:nvPr/>
            </p:nvSpPr>
            <p:spPr>
              <a:xfrm>
                <a:off x="591284" y="4264404"/>
                <a:ext cx="3957856" cy="1879104"/>
              </a:xfrm>
              <a:prstGeom prst="rect">
                <a:avLst/>
              </a:prstGeom>
              <a:blipFill>
                <a:blip r:embed="rId5"/>
                <a:stretch>
                  <a:fillRect l="-1597"/>
                </a:stretch>
              </a:blipFill>
              <a:ln>
                <a:solidFill>
                  <a:schemeClr val="accent1">
                    <a:shade val="50000"/>
                  </a:schemeClr>
                </a:solidFill>
              </a:ln>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AFBF1715-96A7-EC48-A70C-65D038505AFD}"/>
              </a:ext>
            </a:extLst>
          </p:cNvPr>
          <p:cNvSpPr>
            <a:spLocks noGrp="1"/>
          </p:cNvSpPr>
          <p:nvPr>
            <p:ph type="sldNum" sz="quarter" idx="12"/>
          </p:nvPr>
        </p:nvSpPr>
        <p:spPr/>
        <p:txBody>
          <a:bodyPr/>
          <a:lstStyle/>
          <a:p>
            <a:fld id="{F33FCB0E-AFE6-8F4B-B9EB-BD4C96BB7C7B}" type="slidenum">
              <a:rPr lang="en-US" smtClean="0"/>
              <a:t>36</a:t>
            </a:fld>
            <a:endParaRPr lang="en-US"/>
          </a:p>
        </p:txBody>
      </p:sp>
    </p:spTree>
    <p:extLst>
      <p:ext uri="{BB962C8B-B14F-4D97-AF65-F5344CB8AC3E}">
        <p14:creationId xmlns:p14="http://schemas.microsoft.com/office/powerpoint/2010/main" val="15047289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5.4 The Difference Amplifier Circuit</a:t>
            </a:r>
            <a:br>
              <a:rPr lang="en-US" dirty="0"/>
            </a:br>
            <a:r>
              <a:rPr lang="en-US" dirty="0"/>
              <a:t>Example: 5.5</a:t>
            </a:r>
          </a:p>
        </p:txBody>
      </p:sp>
      <p:pic>
        <p:nvPicPr>
          <p:cNvPr id="7" name="Picture 2" descr="A difference amplifier circuit shows an op amp connected to two independent voltage sources and four resistors.&#10;The op amp has a 8V positive supply voltage, and a minus 8V negative supply voltage. A 12k ohm resistor is connected between the output terminal and inverting input terminal. The inverting input terminal is connected to an independent voltage source, v sub a, in series with a 1.5k ohm resistor. The noninverting input terminal is connected to an independent voltage source, V sub b, in series with a 1.5k ohm resistor, and in parallel with a 12k ohm resistor. The voltage across the output terminal and common node is marked as v sub o.">
            <a:extLst>
              <a:ext uri="{FF2B5EF4-FFF2-40B4-BE49-F238E27FC236}">
                <a16:creationId xmlns:a16="http://schemas.microsoft.com/office/drawing/2014/main" id="{C83F07EB-E621-2D44-8D82-8A4D882A4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3670" y="2011680"/>
            <a:ext cx="5033324" cy="2675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77ACF30-0B28-E346-859E-2A6239A7C265}"/>
                  </a:ext>
                </a:extLst>
              </p:cNvPr>
              <p:cNvSpPr txBox="1"/>
              <p:nvPr/>
            </p:nvSpPr>
            <p:spPr>
              <a:xfrm>
                <a:off x="636616" y="1905000"/>
                <a:ext cx="6038504" cy="1938992"/>
              </a:xfrm>
              <a:prstGeom prst="rect">
                <a:avLst/>
              </a:prstGeom>
              <a:noFill/>
            </p:spPr>
            <p:txBody>
              <a:bodyPr wrap="square" rtlCol="0">
                <a:spAutoFit/>
              </a:bodyPr>
              <a:lstStyle/>
              <a:p>
                <a:r>
                  <a:rPr lang="en-US" sz="2400" dirty="0">
                    <a:solidFill>
                      <a:srgbClr val="FF0000"/>
                    </a:solidFill>
                  </a:rPr>
                  <a:t>Example 5.5:</a:t>
                </a:r>
              </a:p>
              <a:p>
                <a:pPr marL="457200" indent="-457200">
                  <a:buAutoNum type="alphaLcParenR"/>
                </a:pPr>
                <a:r>
                  <a:rPr lang="en-US" sz="2400" dirty="0">
                    <a:solidFill>
                      <a:srgbClr val="FF0000"/>
                    </a:solidFill>
                  </a:rPr>
                  <a:t>Design a difference amplifier with a gain</a:t>
                </a:r>
              </a:p>
              <a:p>
                <a:r>
                  <a:rPr lang="en-US" sz="2400" dirty="0">
                    <a:solidFill>
                      <a:srgbClr val="FF0000"/>
                    </a:solidFill>
                  </a:rPr>
                  <a:t>       of 8, using an ideal op amp and +/- 8V VCC                                            </a:t>
                </a:r>
              </a:p>
              <a:p>
                <a:pPr marL="457200" indent="-457200">
                  <a:buAutoNum type="alphaLcParenR" startAt="2"/>
                </a:pPr>
                <a:r>
                  <a:rPr lang="en-US" sz="2400" dirty="0">
                    <a:solidFill>
                      <a:srgbClr val="FF0000"/>
                    </a:solidFill>
                  </a:rPr>
                  <a:t>If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𝑎</m:t>
                        </m:r>
                      </m:sub>
                    </m:sSub>
                  </m:oMath>
                </a14:m>
                <a:r>
                  <a:rPr lang="en-US" sz="2400" dirty="0">
                    <a:solidFill>
                      <a:srgbClr val="FF0000"/>
                    </a:solidFill>
                  </a:rPr>
                  <a:t> = 1 V,  what is the range of values for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𝑏</m:t>
                        </m:r>
                      </m:sub>
                    </m:sSub>
                  </m:oMath>
                </a14:m>
                <a:r>
                  <a:rPr lang="en-US" sz="2400" dirty="0">
                    <a:solidFill>
                      <a:srgbClr val="FF0000"/>
                    </a:solidFill>
                  </a:rPr>
                  <a:t> for linear operation</a:t>
                </a:r>
              </a:p>
            </p:txBody>
          </p:sp>
        </mc:Choice>
        <mc:Fallback xmlns="">
          <p:sp>
            <p:nvSpPr>
              <p:cNvPr id="9" name="TextBox 8">
                <a:extLst>
                  <a:ext uri="{FF2B5EF4-FFF2-40B4-BE49-F238E27FC236}">
                    <a16:creationId xmlns:a16="http://schemas.microsoft.com/office/drawing/2014/main" id="{D77ACF30-0B28-E346-859E-2A6239A7C265}"/>
                  </a:ext>
                </a:extLst>
              </p:cNvPr>
              <p:cNvSpPr txBox="1">
                <a:spLocks noRot="1" noChangeAspect="1" noMove="1" noResize="1" noEditPoints="1" noAdjustHandles="1" noChangeArrowheads="1" noChangeShapeType="1" noTextEdit="1"/>
              </p:cNvSpPr>
              <p:nvPr/>
            </p:nvSpPr>
            <p:spPr>
              <a:xfrm>
                <a:off x="636616" y="1905000"/>
                <a:ext cx="6038504" cy="1938992"/>
              </a:xfrm>
              <a:prstGeom prst="rect">
                <a:avLst/>
              </a:prstGeom>
              <a:blipFill>
                <a:blip r:embed="rId3"/>
                <a:stretch>
                  <a:fillRect l="-1468" t="-2597" r="-48847" b="-584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8BA27A36-341A-E14C-B9A8-253B5E964EC5}"/>
              </a:ext>
            </a:extLst>
          </p:cNvPr>
          <p:cNvSpPr>
            <a:spLocks noGrp="1"/>
          </p:cNvSpPr>
          <p:nvPr>
            <p:ph type="sldNum" sz="quarter" idx="12"/>
          </p:nvPr>
        </p:nvSpPr>
        <p:spPr/>
        <p:txBody>
          <a:bodyPr/>
          <a:lstStyle/>
          <a:p>
            <a:fld id="{F33FCB0E-AFE6-8F4B-B9EB-BD4C96BB7C7B}" type="slidenum">
              <a:rPr lang="en-US" smtClean="0"/>
              <a:t>37</a:t>
            </a:fld>
            <a:endParaRPr lang="en-US"/>
          </a:p>
        </p:txBody>
      </p:sp>
    </p:spTree>
    <p:extLst>
      <p:ext uri="{BB962C8B-B14F-4D97-AF65-F5344CB8AC3E}">
        <p14:creationId xmlns:p14="http://schemas.microsoft.com/office/powerpoint/2010/main" val="2824436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5.6 The Difference Amplifier Circuit</a:t>
            </a:r>
            <a:br>
              <a:rPr lang="en-US" dirty="0"/>
            </a:br>
            <a:r>
              <a:rPr lang="en-US" dirty="0"/>
              <a:t>Problem: 5.28</a:t>
            </a:r>
          </a:p>
        </p:txBody>
      </p:sp>
      <p:pic>
        <p:nvPicPr>
          <p:cNvPr id="4" name="Picture 2" descr="A difference amplifier circuit shows an op amp connected to two independent voltage sources and four resistors.&#10;The op amp has a positive supply voltage, V sub CC, and a negative supply voltage, minus V sub CC. A resistor R sub b is connected between the output terminal and inverting input terminal. The inverting input terminal is connected to an independent voltage source, v sub a in series with a resistor, R sub a. The noninverting input terminal is connected to an independent voltage source, V sub b in series with a resistor, R sub c, and in parallel with a resistor, R sub d. The voltages across the output terminal, non inverting input terminal and inverting input terminal are marked as v sub o, v sub p, and v sub n, respectively.">
            <a:extLst>
              <a:ext uri="{FF2B5EF4-FFF2-40B4-BE49-F238E27FC236}">
                <a16:creationId xmlns:a16="http://schemas.microsoft.com/office/drawing/2014/main" id="{D3854F30-666F-064F-B3C9-D2D5700832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752" y="2491740"/>
            <a:ext cx="4471632" cy="2918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50A6C71-F253-7649-8C9E-57A642D5C24C}"/>
                  </a:ext>
                </a:extLst>
              </p:cNvPr>
              <p:cNvSpPr txBox="1"/>
              <p:nvPr/>
            </p:nvSpPr>
            <p:spPr>
              <a:xfrm>
                <a:off x="636616" y="1905000"/>
                <a:ext cx="5722620" cy="4154984"/>
              </a:xfrm>
              <a:prstGeom prst="rect">
                <a:avLst/>
              </a:prstGeom>
              <a:noFill/>
            </p:spPr>
            <p:txBody>
              <a:bodyPr wrap="square" rtlCol="0">
                <a:spAutoFit/>
              </a:bodyPr>
              <a:lstStyle/>
              <a:p>
                <a:r>
                  <a:rPr lang="en-US" sz="2400" u="sng" dirty="0">
                    <a:solidFill>
                      <a:srgbClr val="FF0000"/>
                    </a:solidFill>
                  </a:rPr>
                  <a:t>Problem 5.28</a:t>
                </a:r>
                <a:r>
                  <a:rPr lang="en-US" sz="2400" dirty="0">
                    <a:solidFill>
                      <a:srgbClr val="FF0000"/>
                    </a:solidFill>
                  </a:rPr>
                  <a:t>:</a:t>
                </a:r>
              </a:p>
              <a:p>
                <a:r>
                  <a:rPr lang="en-US" sz="2400" dirty="0">
                    <a:solidFill>
                      <a:srgbClr val="FF0000"/>
                    </a:solidFill>
                  </a:rPr>
                  <a:t>Design a difference amplifier with</a:t>
                </a:r>
              </a:p>
              <a:p>
                <a:r>
                  <a:rPr lang="en-US" sz="2400" dirty="0">
                    <a:solidFill>
                      <a:srgbClr val="FF0000"/>
                    </a:solidFill>
                  </a:rPr>
                  <a:t>output </a:t>
                </a:r>
              </a:p>
              <a:p>
                <a:r>
                  <a:rPr lang="en-US" sz="2400" dirty="0">
                    <a:solidFill>
                      <a:srgbClr val="FF0000"/>
                    </a:solidFill>
                  </a:rPr>
                  <a:t>	</a:t>
                </a:r>
                <a:r>
                  <a:rPr lang="pt" sz="2400" dirty="0"/>
                  <a:t>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𝑜</m:t>
                        </m:r>
                      </m:sub>
                    </m:sSub>
                    <m:r>
                      <a:rPr lang="en-US" sz="2400" i="1">
                        <a:latin typeface="Cambria Math" panose="02040503050406030204" pitchFamily="18" charset="0"/>
                      </a:rPr>
                      <m:t>=</m:t>
                    </m:r>
                    <m:sSub>
                      <m:sSubPr>
                        <m:ctrlPr>
                          <a:rPr lang="pt" sz="2400" i="1">
                            <a:latin typeface="Cambria Math" panose="02040503050406030204" pitchFamily="18" charset="0"/>
                          </a:rPr>
                        </m:ctrlPr>
                      </m:sSubPr>
                      <m:e>
                        <m:r>
                          <a:rPr lang="en-US" sz="2400" b="0" i="1" smtClean="0">
                            <a:latin typeface="Cambria Math" panose="02040503050406030204" pitchFamily="18" charset="0"/>
                          </a:rPr>
                          <m:t>3</m:t>
                        </m:r>
                        <m:r>
                          <a:rPr lang="en-US" sz="2400" i="1">
                            <a:latin typeface="Cambria Math" panose="02040503050406030204" pitchFamily="18" charset="0"/>
                          </a:rPr>
                          <m:t>𝑣</m:t>
                        </m:r>
                      </m:e>
                      <m:sub>
                        <m:r>
                          <a:rPr lang="en-US" sz="2400" i="1">
                            <a:latin typeface="Cambria Math" panose="02040503050406030204" pitchFamily="18" charset="0"/>
                          </a:rPr>
                          <m:t>𝑏</m:t>
                        </m:r>
                      </m:sub>
                    </m:sSub>
                    <m:r>
                      <a:rPr lang="en-US" sz="2400" b="0" i="0" smtClean="0">
                        <a:latin typeface="Cambria Math" panose="02040503050406030204" pitchFamily="18" charset="0"/>
                      </a:rPr>
                      <m:t>−4</m:t>
                    </m:r>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𝑎</m:t>
                        </m:r>
                      </m:sub>
                    </m:sSub>
                  </m:oMath>
                </a14:m>
                <a:r>
                  <a:rPr lang="en-US" sz="2400" dirty="0"/>
                  <a:t> </a:t>
                </a:r>
              </a:p>
              <a:p>
                <a:r>
                  <a:rPr lang="en-US" sz="2400" dirty="0">
                    <a:solidFill>
                      <a:srgbClr val="FF0000"/>
                    </a:solidFill>
                  </a:rPr>
                  <a:t> Given:   	</a:t>
                </a:r>
              </a:p>
              <a:p>
                <a:r>
                  <a:rPr lang="en-US" sz="2400" dirty="0">
                    <a:solidFill>
                      <a:srgbClr val="FF0000"/>
                    </a:solidFill>
                  </a:rPr>
                  <a:t>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𝑖𝑛</m:t>
                        </m:r>
                      </m:sub>
                    </m:sSub>
                  </m:oMath>
                </a14:m>
                <a:r>
                  <a:rPr lang="en-US" sz="2400" i="1" dirty="0">
                    <a:latin typeface="Cambria Math" panose="02040503050406030204" pitchFamily="18" charset="0"/>
                  </a:rPr>
                  <a:t> </a:t>
                </a:r>
                <a:r>
                  <a:rPr lang="en-US" sz="2400" dirty="0">
                    <a:solidFill>
                      <a:srgbClr val="FF0000"/>
                    </a:solidFill>
                  </a:rPr>
                  <a:t>for source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𝑏</m:t>
                        </m:r>
                      </m:sub>
                    </m:sSub>
                  </m:oMath>
                </a14:m>
                <a:r>
                  <a:rPr lang="en-US" sz="2400" dirty="0"/>
                  <a:t>  is 470k</a:t>
                </a:r>
                <a:endParaRPr lang="en-US" sz="2400" i="1" dirty="0">
                  <a:latin typeface="Cambria Math" panose="02040503050406030204" pitchFamily="18" charset="0"/>
                </a:endParaRPr>
              </a:p>
              <a:p>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𝑖𝑛</m:t>
                        </m:r>
                      </m:sub>
                    </m:sSub>
                  </m:oMath>
                </a14:m>
                <a:r>
                  <a:rPr lang="en-US" sz="2400" i="1" dirty="0">
                    <a:latin typeface="Cambria Math" panose="02040503050406030204" pitchFamily="18" charset="0"/>
                  </a:rPr>
                  <a:t> </a:t>
                </a:r>
                <a:r>
                  <a:rPr lang="en-US" sz="2400" dirty="0">
                    <a:solidFill>
                      <a:srgbClr val="FF0000"/>
                    </a:solidFill>
                  </a:rPr>
                  <a:t>for source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𝑎</m:t>
                        </m:r>
                      </m:sub>
                    </m:sSub>
                  </m:oMath>
                </a14:m>
                <a:r>
                  <a:rPr lang="en-US" sz="2400" dirty="0"/>
                  <a:t>  is 22k, when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𝑜</m:t>
                        </m:r>
                      </m:sub>
                    </m:sSub>
                  </m:oMath>
                </a14:m>
                <a:r>
                  <a:rPr lang="en-US" sz="2400" dirty="0">
                    <a:solidFill>
                      <a:srgbClr val="FF0000"/>
                    </a:solidFill>
                  </a:rPr>
                  <a:t> is 0.</a:t>
                </a:r>
              </a:p>
              <a:p>
                <a:r>
                  <a:rPr lang="en-US" sz="2400" dirty="0">
                    <a:solidFill>
                      <a:srgbClr val="FF0000"/>
                    </a:solidFill>
                  </a:rPr>
                  <a:t>	</a:t>
                </a:r>
              </a:p>
              <a:p>
                <a:r>
                  <a:rPr lang="en-US" sz="2400" dirty="0">
                    <a:solidFill>
                      <a:srgbClr val="FF0000"/>
                    </a:solidFill>
                  </a:rPr>
                  <a:t>From Appendix H, choose single resistor or resistor pairs to satisfy design values 	for </a:t>
                </a:r>
                <a14:m>
                  <m:oMath xmlns:m="http://schemas.openxmlformats.org/officeDocument/2006/math">
                    <m:sSub>
                      <m:sSubPr>
                        <m:ctrlPr>
                          <a:rPr lang="pt" sz="2400" i="1">
                            <a:latin typeface="Cambria Math" panose="02040503050406030204" pitchFamily="18" charset="0"/>
                          </a:rPr>
                        </m:ctrlPr>
                      </m:sSubPr>
                      <m:e>
                        <m:r>
                          <a:rPr lang="en-US" sz="2400" b="0" i="1" smtClean="0">
                            <a:latin typeface="Cambria Math" panose="02040503050406030204" pitchFamily="18" charset="0"/>
                          </a:rPr>
                          <m:t>𝑅</m:t>
                        </m:r>
                      </m:e>
                      <m:sub>
                        <m:r>
                          <a:rPr lang="en-US" sz="2400" i="1">
                            <a:latin typeface="Cambria Math" panose="02040503050406030204" pitchFamily="18" charset="0"/>
                          </a:rPr>
                          <m:t>𝑎</m:t>
                        </m:r>
                      </m:sub>
                    </m:sSub>
                  </m:oMath>
                </a14:m>
                <a:r>
                  <a:rPr lang="en-US" sz="2400" dirty="0"/>
                  <a:t>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𝑏</m:t>
                        </m:r>
                      </m:sub>
                    </m:sSub>
                  </m:oMath>
                </a14:m>
                <a:r>
                  <a:rPr lang="en-US" sz="2400" dirty="0"/>
                  <a:t>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𝑐</m:t>
                        </m:r>
                      </m:sub>
                    </m:sSub>
                  </m:oMath>
                </a14:m>
                <a:r>
                  <a:rPr lang="en-US" sz="2400" dirty="0"/>
                  <a:t>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𝑑</m:t>
                        </m:r>
                      </m:sub>
                    </m:sSub>
                  </m:oMath>
                </a14:m>
                <a:r>
                  <a:rPr lang="en-US" sz="2400" dirty="0"/>
                  <a:t> </a:t>
                </a:r>
                <a:endParaRPr lang="en-US" sz="2400" dirty="0">
                  <a:solidFill>
                    <a:srgbClr val="FF0000"/>
                  </a:solidFill>
                </a:endParaRPr>
              </a:p>
            </p:txBody>
          </p:sp>
        </mc:Choice>
        <mc:Fallback xmlns="">
          <p:sp>
            <p:nvSpPr>
              <p:cNvPr id="5" name="TextBox 4">
                <a:extLst>
                  <a:ext uri="{FF2B5EF4-FFF2-40B4-BE49-F238E27FC236}">
                    <a16:creationId xmlns:a16="http://schemas.microsoft.com/office/drawing/2014/main" id="{850A6C71-F253-7649-8C9E-57A642D5C24C}"/>
                  </a:ext>
                </a:extLst>
              </p:cNvPr>
              <p:cNvSpPr txBox="1">
                <a:spLocks noRot="1" noChangeAspect="1" noMove="1" noResize="1" noEditPoints="1" noAdjustHandles="1" noChangeArrowheads="1" noChangeShapeType="1" noTextEdit="1"/>
              </p:cNvSpPr>
              <p:nvPr/>
            </p:nvSpPr>
            <p:spPr>
              <a:xfrm>
                <a:off x="636616" y="1905000"/>
                <a:ext cx="5722620" cy="4154984"/>
              </a:xfrm>
              <a:prstGeom prst="rect">
                <a:avLst/>
              </a:prstGeom>
              <a:blipFill>
                <a:blip r:embed="rId3"/>
                <a:stretch>
                  <a:fillRect l="-1549" t="-1220"/>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91E1A134-F0C1-6242-B026-D7E6AB8971D2}"/>
              </a:ext>
            </a:extLst>
          </p:cNvPr>
          <p:cNvSpPr>
            <a:spLocks noGrp="1"/>
          </p:cNvSpPr>
          <p:nvPr>
            <p:ph type="sldNum" sz="quarter" idx="12"/>
          </p:nvPr>
        </p:nvSpPr>
        <p:spPr/>
        <p:txBody>
          <a:bodyPr/>
          <a:lstStyle/>
          <a:p>
            <a:fld id="{F33FCB0E-AFE6-8F4B-B9EB-BD4C96BB7C7B}" type="slidenum">
              <a:rPr lang="en-US" smtClean="0"/>
              <a:t>38</a:t>
            </a:fld>
            <a:endParaRPr lang="en-US"/>
          </a:p>
        </p:txBody>
      </p:sp>
    </p:spTree>
    <p:extLst>
      <p:ext uri="{BB962C8B-B14F-4D97-AF65-F5344CB8AC3E}">
        <p14:creationId xmlns:p14="http://schemas.microsoft.com/office/powerpoint/2010/main" val="2070154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5.4 The Difference Amplifier Circuit - CMRR</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9CD51B2-FCFC-9F4B-A64C-E933518CA472}"/>
                  </a:ext>
                </a:extLst>
              </p:cNvPr>
              <p:cNvSpPr txBox="1"/>
              <p:nvPr/>
            </p:nvSpPr>
            <p:spPr>
              <a:xfrm>
                <a:off x="1245870" y="1864367"/>
                <a:ext cx="9235440" cy="2603405"/>
              </a:xfrm>
              <a:prstGeom prst="rect">
                <a:avLst/>
              </a:prstGeom>
              <a:gradFill>
                <a:gsLst>
                  <a:gs pos="0">
                    <a:schemeClr val="accent6">
                      <a:lumMod val="40000"/>
                      <a:lumOff val="60000"/>
                    </a:schemeClr>
                  </a:gs>
                  <a:gs pos="98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dirty="0"/>
                  <a:t>An ideal </a:t>
                </a:r>
                <a:r>
                  <a:rPr lang="en-US" dirty="0">
                    <a:hlinkClick r:id="rId2" tooltip="Differential amplifier"/>
                  </a:rPr>
                  <a:t>differential amplifier</a:t>
                </a:r>
                <a:r>
                  <a:rPr lang="en-US" dirty="0"/>
                  <a:t> amplifies only the differential mode portion of the input voltage, and eliminates the common-mode portion of the input voltage.</a:t>
                </a:r>
              </a:p>
              <a:p>
                <a:endParaRPr lang="en-US" dirty="0"/>
              </a:p>
              <a:p>
                <a:r>
                  <a:rPr lang="en-US" dirty="0"/>
                  <a:t>The </a:t>
                </a:r>
                <a:r>
                  <a:rPr lang="en-US" b="1" dirty="0"/>
                  <a:t>common mode rejection ratio</a:t>
                </a:r>
                <a:r>
                  <a:rPr lang="en-US" dirty="0"/>
                  <a:t> (</a:t>
                </a:r>
                <a:r>
                  <a:rPr lang="en-US" b="1" dirty="0"/>
                  <a:t>CMRR</a:t>
                </a:r>
                <a:r>
                  <a:rPr lang="en-US" dirty="0"/>
                  <a:t>) of a </a:t>
                </a:r>
                <a:r>
                  <a:rPr lang="en-US" dirty="0">
                    <a:hlinkClick r:id="rId2" tooltip="Differential amplifier"/>
                  </a:rPr>
                  <a:t>differential amplifier</a:t>
                </a:r>
                <a:r>
                  <a:rPr lang="en-US" dirty="0"/>
                  <a:t> indicates its ability to reject common-mode signals, i.e. those signals that appear simultaneously on both inputs.</a:t>
                </a:r>
              </a:p>
              <a:p>
                <a:endParaRPr lang="en-US" dirty="0"/>
              </a:p>
              <a:p>
                <a:r>
                  <a:rPr lang="en-US" sz="2400" dirty="0"/>
                  <a:t>		</a:t>
                </a:r>
                <a14:m>
                  <m:oMath xmlns:m="http://schemas.openxmlformats.org/officeDocument/2006/math">
                    <m:r>
                      <a:rPr lang="en-US" sz="2400" i="1">
                        <a:latin typeface="Cambria Math" panose="02040503050406030204" pitchFamily="18" charset="0"/>
                      </a:rPr>
                      <m:t>𝐶𝑀𝑅𝑅</m:t>
                    </m:r>
                    <m:r>
                      <a:rPr lang="en-US" sz="2400" i="1">
                        <a:latin typeface="Cambria Math" panose="02040503050406030204" pitchFamily="18" charset="0"/>
                      </a:rPr>
                      <m:t> </m:t>
                    </m:r>
                  </m:oMath>
                </a14:m>
                <a:r>
                  <a:rPr lang="en-US" sz="2400" dirty="0"/>
                  <a:t> =    </a:t>
                </a:r>
                <a14:m>
                  <m:oMath xmlns:m="http://schemas.openxmlformats.org/officeDocument/2006/math">
                    <m:f>
                      <m:fPr>
                        <m:ctrlPr>
                          <a:rPr lang="en-US" sz="2400" i="1">
                            <a:latin typeface="Cambria Math" panose="02040503050406030204" pitchFamily="18" charset="0"/>
                          </a:rPr>
                        </m:ctrlPr>
                      </m:fPr>
                      <m:num>
                        <m:sSub>
                          <m:sSubPr>
                            <m:ctrlPr>
                              <a:rPr lang="pt"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𝑑𝑚</m:t>
                            </m:r>
                          </m:sub>
                        </m:sSub>
                      </m:num>
                      <m:den>
                        <m:sSub>
                          <m:sSubPr>
                            <m:ctrlPr>
                              <a:rPr lang="pt"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𝑐𝑚</m:t>
                            </m:r>
                          </m:sub>
                        </m:sSub>
                      </m:den>
                    </m:f>
                  </m:oMath>
                </a14:m>
                <a:endParaRPr lang="en-US" sz="2400" dirty="0"/>
              </a:p>
              <a:p>
                <a:endParaRPr lang="en-US" dirty="0"/>
              </a:p>
            </p:txBody>
          </p:sp>
        </mc:Choice>
        <mc:Fallback>
          <p:sp>
            <p:nvSpPr>
              <p:cNvPr id="3" name="TextBox 2">
                <a:extLst>
                  <a:ext uri="{FF2B5EF4-FFF2-40B4-BE49-F238E27FC236}">
                    <a16:creationId xmlns:a16="http://schemas.microsoft.com/office/drawing/2014/main" id="{39CD51B2-FCFC-9F4B-A64C-E933518CA472}"/>
                  </a:ext>
                </a:extLst>
              </p:cNvPr>
              <p:cNvSpPr txBox="1">
                <a:spLocks noRot="1" noChangeAspect="1" noMove="1" noResize="1" noEditPoints="1" noAdjustHandles="1" noChangeArrowheads="1" noChangeShapeType="1" noTextEdit="1"/>
              </p:cNvSpPr>
              <p:nvPr/>
            </p:nvSpPr>
            <p:spPr>
              <a:xfrm>
                <a:off x="1245870" y="1864367"/>
                <a:ext cx="9235440" cy="2603405"/>
              </a:xfrm>
              <a:prstGeom prst="rect">
                <a:avLst/>
              </a:prstGeom>
              <a:blipFill>
                <a:blip r:embed="rId3"/>
                <a:stretch>
                  <a:fillRect l="-412" t="-971"/>
                </a:stretch>
              </a:blipFill>
            </p:spPr>
            <p:txBody>
              <a:bodyPr/>
              <a:lstStyle/>
              <a:p>
                <a:r>
                  <a:rPr lang="en-CN">
                    <a:noFill/>
                  </a:rPr>
                  <a:t> </a:t>
                </a:r>
              </a:p>
            </p:txBody>
          </p:sp>
        </mc:Fallback>
      </mc:AlternateContent>
      <p:cxnSp>
        <p:nvCxnSpPr>
          <p:cNvPr id="8" name="Straight Connector 7">
            <a:extLst>
              <a:ext uri="{FF2B5EF4-FFF2-40B4-BE49-F238E27FC236}">
                <a16:creationId xmlns:a16="http://schemas.microsoft.com/office/drawing/2014/main" id="{831CDC84-92CF-9147-ABA9-2426D3E888DA}"/>
              </a:ext>
            </a:extLst>
          </p:cNvPr>
          <p:cNvCxnSpPr/>
          <p:nvPr/>
        </p:nvCxnSpPr>
        <p:spPr>
          <a:xfrm>
            <a:off x="4446270" y="3611880"/>
            <a:ext cx="0" cy="58293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1FAC69-F529-2447-BEC0-275D8EFF697B}"/>
              </a:ext>
            </a:extLst>
          </p:cNvPr>
          <p:cNvCxnSpPr/>
          <p:nvPr/>
        </p:nvCxnSpPr>
        <p:spPr>
          <a:xfrm>
            <a:off x="5113020" y="3615690"/>
            <a:ext cx="0" cy="58293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2D7DE63-CB26-774B-8695-4600AF7F3C9F}"/>
              </a:ext>
            </a:extLst>
          </p:cNvPr>
          <p:cNvSpPr>
            <a:spLocks noGrp="1"/>
          </p:cNvSpPr>
          <p:nvPr>
            <p:ph type="sldNum" sz="quarter" idx="12"/>
          </p:nvPr>
        </p:nvSpPr>
        <p:spPr/>
        <p:txBody>
          <a:bodyPr/>
          <a:lstStyle/>
          <a:p>
            <a:fld id="{F33FCB0E-AFE6-8F4B-B9EB-BD4C96BB7C7B}" type="slidenum">
              <a:rPr lang="en-US" smtClean="0"/>
              <a:t>39</a:t>
            </a:fld>
            <a:endParaRPr lang="en-US"/>
          </a:p>
        </p:txBody>
      </p:sp>
    </p:spTree>
    <p:extLst>
      <p:ext uri="{BB962C8B-B14F-4D97-AF65-F5344CB8AC3E}">
        <p14:creationId xmlns:p14="http://schemas.microsoft.com/office/powerpoint/2010/main" val="3302175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5.1 Operational Amplifier Terminals</a:t>
            </a:r>
          </a:p>
        </p:txBody>
      </p:sp>
      <p:pic>
        <p:nvPicPr>
          <p:cNvPr id="3" name="Picture 2">
            <a:extLst>
              <a:ext uri="{FF2B5EF4-FFF2-40B4-BE49-F238E27FC236}">
                <a16:creationId xmlns:a16="http://schemas.microsoft.com/office/drawing/2014/main" id="{ACC53CF9-5A24-B148-A627-B79D7A49231B}"/>
              </a:ext>
            </a:extLst>
          </p:cNvPr>
          <p:cNvPicPr>
            <a:picLocks noChangeAspect="1"/>
          </p:cNvPicPr>
          <p:nvPr/>
        </p:nvPicPr>
        <p:blipFill>
          <a:blip r:embed="rId2"/>
          <a:stretch>
            <a:fillRect/>
          </a:stretch>
        </p:blipFill>
        <p:spPr>
          <a:xfrm>
            <a:off x="1668780" y="1936385"/>
            <a:ext cx="7395210" cy="4796629"/>
          </a:xfrm>
          <a:prstGeom prst="rect">
            <a:avLst/>
          </a:prstGeom>
        </p:spPr>
      </p:pic>
      <p:sp>
        <p:nvSpPr>
          <p:cNvPr id="6" name="Slide Number Placeholder 5">
            <a:extLst>
              <a:ext uri="{FF2B5EF4-FFF2-40B4-BE49-F238E27FC236}">
                <a16:creationId xmlns:a16="http://schemas.microsoft.com/office/drawing/2014/main" id="{3545B803-934F-844F-9312-5F9C3A2C4CA8}"/>
              </a:ext>
            </a:extLst>
          </p:cNvPr>
          <p:cNvSpPr>
            <a:spLocks noGrp="1"/>
          </p:cNvSpPr>
          <p:nvPr>
            <p:ph type="sldNum" sz="quarter" idx="12"/>
          </p:nvPr>
        </p:nvSpPr>
        <p:spPr/>
        <p:txBody>
          <a:bodyPr/>
          <a:lstStyle/>
          <a:p>
            <a:fld id="{F33FCB0E-AFE6-8F4B-B9EB-BD4C96BB7C7B}" type="slidenum">
              <a:rPr lang="en-US" smtClean="0"/>
              <a:t>4</a:t>
            </a:fld>
            <a:endParaRPr lang="en-US"/>
          </a:p>
        </p:txBody>
      </p:sp>
    </p:spTree>
    <p:extLst>
      <p:ext uri="{BB962C8B-B14F-4D97-AF65-F5344CB8AC3E}">
        <p14:creationId xmlns:p14="http://schemas.microsoft.com/office/powerpoint/2010/main" val="27228839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5.4 The Difference Amplifier Circuit – </a:t>
            </a:r>
            <a:br>
              <a:rPr lang="en-US" dirty="0"/>
            </a:br>
            <a:r>
              <a:rPr lang="en-US" dirty="0"/>
              <a:t>Differential- &amp; Common-mode inputs</a:t>
            </a: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8699626A-CB36-1E44-8A0B-F5AC12F582A4}"/>
                  </a:ext>
                </a:extLst>
              </p:cNvPr>
              <p:cNvSpPr/>
              <p:nvPr/>
            </p:nvSpPr>
            <p:spPr>
              <a:xfrm>
                <a:off x="591284" y="3258564"/>
                <a:ext cx="5203726" cy="3524876"/>
              </a:xfrm>
              <a:prstGeom prst="rect">
                <a:avLst/>
              </a:prstGeom>
              <a:ln>
                <a:solidFill>
                  <a:schemeClr val="accent1">
                    <a:shade val="50000"/>
                  </a:schemeClr>
                </a:solidFill>
              </a:ln>
            </p:spPr>
            <p:txBody>
              <a:bodyPr wrap="square">
                <a:spAutoFit/>
              </a:bodyPr>
              <a:lstStyle/>
              <a:p>
                <a:r>
                  <a:rPr lang="en-US" sz="2400" dirty="0">
                    <a:solidFill>
                      <a:srgbClr val="FF0000"/>
                    </a:solidFill>
                  </a:rPr>
                  <a:t>Output equation: </a:t>
                </a:r>
                <a:endParaRPr lang="en-US" sz="2400" dirty="0"/>
              </a:p>
              <a:p>
                <a:pPr/>
                <a14:m>
                  <m:oMathPara xmlns:m="http://schemas.openxmlformats.org/officeDocument/2006/math">
                    <m:oMathParaPr>
                      <m:jc m:val="centerGroup"/>
                    </m:oMathParaPr>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𝑜</m:t>
                          </m:r>
                        </m:sub>
                      </m:sSub>
                      <m:r>
                        <a:rPr lang="en-US" sz="2400" i="1">
                          <a:latin typeface="Cambria Math" panose="02040503050406030204" pitchFamily="18" charset="0"/>
                        </a:rPr>
                        <m:t>=</m:t>
                      </m:r>
                      <m:sSub>
                        <m:sSubPr>
                          <m:ctrlPr>
                            <a:rPr lang="pt" sz="2400" i="1">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𝑐𝑚</m:t>
                          </m:r>
                        </m:sub>
                      </m:sSub>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𝑐𝑚</m:t>
                          </m:r>
                        </m:sub>
                      </m:sSub>
                      <m:r>
                        <a:rPr lang="en-US" sz="2400" b="0" i="0" smtClean="0">
                          <a:latin typeface="Cambria Math" panose="02040503050406030204" pitchFamily="18" charset="0"/>
                        </a:rPr>
                        <m:t>+</m:t>
                      </m:r>
                      <m:sSub>
                        <m:sSubPr>
                          <m:ctrlPr>
                            <a:rPr lang="pt" sz="2400" i="1">
                              <a:latin typeface="Cambria Math" panose="02040503050406030204" pitchFamily="18" charset="0"/>
                            </a:rPr>
                          </m:ctrlPr>
                        </m:sSubPr>
                        <m:e>
                          <m:sSub>
                            <m:sSubPr>
                              <m:ctrlPr>
                                <a:rPr lang="pt" sz="2400" i="1">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𝑑𝑚</m:t>
                              </m:r>
                            </m:sub>
                          </m:sSub>
                          <m:r>
                            <a:rPr lang="en-US" sz="2400" i="1">
                              <a:latin typeface="Cambria Math" panose="02040503050406030204" pitchFamily="18" charset="0"/>
                            </a:rPr>
                            <m:t>𝑣</m:t>
                          </m:r>
                        </m:e>
                        <m:sub>
                          <m:r>
                            <a:rPr lang="en-US" sz="2400" b="0" i="1" smtClean="0">
                              <a:latin typeface="Cambria Math" panose="02040503050406030204" pitchFamily="18" charset="0"/>
                            </a:rPr>
                            <m:t>𝑑𝑚</m:t>
                          </m:r>
                        </m:sub>
                      </m:sSub>
                    </m:oMath>
                  </m:oMathPara>
                </a14:m>
                <a:endParaRPr lang="en-US" sz="2400" dirty="0"/>
              </a:p>
              <a:p>
                <a:r>
                  <a:rPr lang="en-US" dirty="0"/>
                  <a:t> </a:t>
                </a:r>
              </a:p>
              <a:p>
                <a:r>
                  <a:rPr lang="en-US" sz="2400" dirty="0">
                    <a:solidFill>
                      <a:srgbClr val="FF0000"/>
                    </a:solidFill>
                  </a:rPr>
                  <a:t>If: </a:t>
                </a:r>
                <a14:m>
                  <m:oMath xmlns:m="http://schemas.openxmlformats.org/officeDocument/2006/math">
                    <m:sSub>
                      <m:sSubPr>
                        <m:ctrlPr>
                          <a:rPr lang="pt" sz="2400" i="1">
                            <a:latin typeface="Cambria Math" panose="02040503050406030204" pitchFamily="18" charset="0"/>
                          </a:rPr>
                        </m:ctrlPr>
                      </m:sSubPr>
                      <m:e>
                        <m:sSub>
                          <m:sSubPr>
                            <m:ctrlPr>
                              <a:rPr lang="pt"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𝑐</m:t>
                            </m:r>
                          </m:sub>
                        </m:sSub>
                        <m:r>
                          <a:rPr lang="en-US" sz="2400" b="0" i="1" smtClean="0">
                            <a:latin typeface="Cambria Math" panose="02040503050406030204" pitchFamily="18" charset="0"/>
                          </a:rPr>
                          <m:t>= </m:t>
                        </m:r>
                        <m:r>
                          <a:rPr lang="en-US" sz="2400" i="1">
                            <a:latin typeface="Cambria Math" panose="02040503050406030204" pitchFamily="18" charset="0"/>
                          </a:rPr>
                          <m:t>𝑅</m:t>
                        </m:r>
                      </m:e>
                      <m:sub>
                        <m:r>
                          <a:rPr lang="en-US" sz="2400" i="1">
                            <a:latin typeface="Cambria Math" panose="02040503050406030204" pitchFamily="18" charset="0"/>
                          </a:rPr>
                          <m:t>𝑎</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𝑎𝑛𝑑</m:t>
                    </m:r>
                    <m:r>
                      <a:rPr lang="en-US" sz="2400" b="0" i="1" smtClean="0">
                        <a:latin typeface="Cambria Math" panose="02040503050406030204" pitchFamily="18" charset="0"/>
                      </a:rPr>
                      <m:t> </m:t>
                    </m:r>
                    <m:sSub>
                      <m:sSubPr>
                        <m:ctrlPr>
                          <a:rPr lang="pt"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 </m:t>
                    </m:r>
                    <m:sSub>
                      <m:sSubPr>
                        <m:ctrlPr>
                          <a:rPr lang="pt"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𝑏</m:t>
                        </m:r>
                      </m:sub>
                    </m:sSub>
                  </m:oMath>
                </a14:m>
                <a:endParaRPr lang="en-US" sz="2400" dirty="0"/>
              </a:p>
              <a:p>
                <a:endParaRPr lang="en-US" sz="2400" dirty="0"/>
              </a:p>
              <a:p>
                <a:r>
                  <a:rPr lang="en-US" sz="2400" dirty="0">
                    <a:solidFill>
                      <a:srgbClr val="FF0000"/>
                    </a:solidFill>
                  </a:rPr>
                  <a:t>Then (for an ideal differential amplifier):</a:t>
                </a:r>
              </a:p>
              <a:p>
                <a14:m>
                  <m:oMath xmlns:m="http://schemas.openxmlformats.org/officeDocument/2006/math">
                    <m:sSub>
                      <m:sSubPr>
                        <m:ctrlPr>
                          <a:rPr lang="pt"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rPr>
                          <m:t>𝐴</m:t>
                        </m:r>
                      </m:e>
                      <m:sub>
                        <m:r>
                          <a:rPr lang="en-US" sz="2400" i="1">
                            <a:latin typeface="Cambria Math" panose="02040503050406030204" pitchFamily="18" charset="0"/>
                          </a:rPr>
                          <m:t>𝑐𝑚</m:t>
                        </m:r>
                      </m:sub>
                    </m:sSub>
                  </m:oMath>
                </a14:m>
                <a:r>
                  <a:rPr lang="en-US" sz="2400" dirty="0"/>
                  <a:t> is zero (i.e. NO CM GAIN!) and</a:t>
                </a:r>
              </a:p>
              <a:p>
                <a:endParaRPr lang="en-US" sz="2400" dirty="0"/>
              </a:p>
              <a:p>
                <a:pPr/>
                <a:r>
                  <a:rPr lang="pt" sz="2400" dirty="0">
                    <a:solidFill>
                      <a:srgbClr val="0070C0"/>
                    </a:solidFill>
                  </a:rPr>
                  <a:t>	</a:t>
                </a:r>
                <a14:m>
                  <m:oMath xmlns:m="http://schemas.openxmlformats.org/officeDocument/2006/math">
                    <m:sSub>
                      <m:sSubPr>
                        <m:ctrlPr>
                          <a:rPr lang="pt"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    </m:t>
                        </m:r>
                        <m:r>
                          <a:rPr lang="en-US" sz="2400" i="1">
                            <a:solidFill>
                              <a:srgbClr val="0070C0"/>
                            </a:solidFill>
                            <a:latin typeface="Cambria Math" panose="02040503050406030204" pitchFamily="18" charset="0"/>
                          </a:rPr>
                          <m:t>𝑣</m:t>
                        </m:r>
                      </m:e>
                      <m:sub>
                        <m:r>
                          <a:rPr lang="en-US" sz="2400" i="1">
                            <a:solidFill>
                              <a:srgbClr val="0070C0"/>
                            </a:solidFill>
                            <a:latin typeface="Cambria Math" panose="02040503050406030204" pitchFamily="18" charset="0"/>
                          </a:rPr>
                          <m:t>𝑜</m:t>
                        </m:r>
                      </m:sub>
                    </m:sSub>
                    <m:r>
                      <a:rPr lang="en-US" sz="2400" i="1">
                        <a:solidFill>
                          <a:srgbClr val="0070C0"/>
                        </a:solidFill>
                        <a:latin typeface="Cambria Math" panose="02040503050406030204" pitchFamily="18" charset="0"/>
                      </a:rPr>
                      <m:t>=</m:t>
                    </m:r>
                    <m:f>
                      <m:fPr>
                        <m:ctrlPr>
                          <a:rPr lang="en-US" sz="2400" i="1">
                            <a:solidFill>
                              <a:srgbClr val="0070C0"/>
                            </a:solidFill>
                            <a:latin typeface="Cambria Math" panose="02040503050406030204" pitchFamily="18" charset="0"/>
                          </a:rPr>
                        </m:ctrlPr>
                      </m:fPr>
                      <m:num>
                        <m:sSub>
                          <m:sSubPr>
                            <m:ctrlPr>
                              <a:rPr lang="pt"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𝑅</m:t>
                            </m:r>
                          </m:e>
                          <m:sub>
                            <m:r>
                              <a:rPr lang="en-US" sz="2400" i="1">
                                <a:solidFill>
                                  <a:srgbClr val="0070C0"/>
                                </a:solidFill>
                                <a:latin typeface="Cambria Math" panose="02040503050406030204" pitchFamily="18" charset="0"/>
                              </a:rPr>
                              <m:t>𝑏</m:t>
                            </m:r>
                          </m:sub>
                        </m:sSub>
                      </m:num>
                      <m:den>
                        <m:sSub>
                          <m:sSubPr>
                            <m:ctrlPr>
                              <a:rPr lang="pt"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𝑅</m:t>
                            </m:r>
                          </m:e>
                          <m:sub>
                            <m:r>
                              <a:rPr lang="en-US" sz="2400" i="1">
                                <a:solidFill>
                                  <a:srgbClr val="0070C0"/>
                                </a:solidFill>
                                <a:latin typeface="Cambria Math" panose="02040503050406030204" pitchFamily="18" charset="0"/>
                              </a:rPr>
                              <m:t>𝑎</m:t>
                            </m:r>
                          </m:sub>
                        </m:sSub>
                      </m:den>
                    </m:f>
                    <m:sSub>
                      <m:sSubPr>
                        <m:ctrlPr>
                          <a:rPr lang="pt"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𝑣</m:t>
                        </m:r>
                      </m:e>
                      <m:sub>
                        <m:r>
                          <a:rPr lang="en-US" sz="2400" b="0" i="1" smtClean="0">
                            <a:solidFill>
                              <a:srgbClr val="0070C0"/>
                            </a:solidFill>
                            <a:latin typeface="Cambria Math" panose="02040503050406030204" pitchFamily="18" charset="0"/>
                          </a:rPr>
                          <m:t>𝑑</m:t>
                        </m:r>
                        <m:r>
                          <a:rPr lang="en-US" sz="2400" i="1">
                            <a:solidFill>
                              <a:srgbClr val="0070C0"/>
                            </a:solidFill>
                            <a:latin typeface="Cambria Math" panose="02040503050406030204" pitchFamily="18" charset="0"/>
                          </a:rPr>
                          <m:t>𝑚</m:t>
                        </m:r>
                      </m:sub>
                    </m:sSub>
                  </m:oMath>
                </a14:m>
                <a:endParaRPr lang="en-US" sz="2400" dirty="0"/>
              </a:p>
            </p:txBody>
          </p:sp>
        </mc:Choice>
        <mc:Fallback>
          <p:sp>
            <p:nvSpPr>
              <p:cNvPr id="5" name="Rectangle 4">
                <a:extLst>
                  <a:ext uri="{FF2B5EF4-FFF2-40B4-BE49-F238E27FC236}">
                    <a16:creationId xmlns:a16="http://schemas.microsoft.com/office/drawing/2014/main" id="{8699626A-CB36-1E44-8A0B-F5AC12F582A4}"/>
                  </a:ext>
                </a:extLst>
              </p:cNvPr>
              <p:cNvSpPr>
                <a:spLocks noRot="1" noChangeAspect="1" noMove="1" noResize="1" noEditPoints="1" noAdjustHandles="1" noChangeArrowheads="1" noChangeShapeType="1" noTextEdit="1"/>
              </p:cNvSpPr>
              <p:nvPr/>
            </p:nvSpPr>
            <p:spPr>
              <a:xfrm>
                <a:off x="591284" y="3258564"/>
                <a:ext cx="5203726" cy="3524876"/>
              </a:xfrm>
              <a:prstGeom prst="rect">
                <a:avLst/>
              </a:prstGeom>
              <a:blipFill>
                <a:blip r:embed="rId2"/>
                <a:stretch>
                  <a:fillRect l="-1946" t="-1434" r="-243"/>
                </a:stretch>
              </a:blipFill>
              <a:ln>
                <a:solidFill>
                  <a:schemeClr val="accent1">
                    <a:shade val="50000"/>
                  </a:schemeClr>
                </a:solidFill>
              </a:ln>
            </p:spPr>
            <p:txBody>
              <a:bodyPr/>
              <a:lstStyle/>
              <a:p>
                <a:r>
                  <a:rPr lang="en-CN">
                    <a:noFill/>
                  </a:rPr>
                  <a:t> </a:t>
                </a:r>
              </a:p>
            </p:txBody>
          </p:sp>
        </mc:Fallback>
      </mc:AlternateContent>
      <p:pic>
        <p:nvPicPr>
          <p:cNvPr id="6" name="Picture" descr="A difference amplifier circuit shows an op amp connected to common mode and differential mode input voltages.&#10;The op amp has a positive supply voltage, V sub CC, and a negative supply voltage, minus V sub CC. A resistor R sub b is connected between the output terminal and inverting input terminal. The inverting input terminal is connected to a differential input voltage, &quot;v sub dm over 2&quot;, in series with a resistor, R sub a. The noninverting input terminal is connected to another differential input voltage, &quot;v sub dm over 2&quot;, in series with a resistor R sub c, and in parallel with a resistor, R sub d. The two differential input voltages are connected to a common mode input voltage, &quot;v sub cm&quot;. The voltage across the output terminal is marked as v sub o.">
            <a:extLst>
              <a:ext uri="{FF2B5EF4-FFF2-40B4-BE49-F238E27FC236}">
                <a16:creationId xmlns:a16="http://schemas.microsoft.com/office/drawing/2014/main" id="{71D09EDF-E07A-AB4E-87CC-23BA4430D9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2190" y="3291840"/>
            <a:ext cx="5486400" cy="3214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F0798EBD-32D0-4C4B-B971-E7890F3EC7F1}"/>
                  </a:ext>
                </a:extLst>
              </p:cNvPr>
              <p:cNvSpPr/>
              <p:nvPr/>
            </p:nvSpPr>
            <p:spPr>
              <a:xfrm>
                <a:off x="591284" y="1782544"/>
                <a:ext cx="10107196" cy="1200329"/>
              </a:xfrm>
              <a:prstGeom prst="rect">
                <a:avLst/>
              </a:prstGeom>
            </p:spPr>
            <p:txBody>
              <a:bodyPr wrap="square">
                <a:spAutoFit/>
              </a:bodyPr>
              <a:lstStyle/>
              <a:p>
                <a:r>
                  <a:rPr lang="en-US" sz="2400" dirty="0">
                    <a:solidFill>
                      <a:srgbClr val="FF0000"/>
                    </a:solidFill>
                  </a:rPr>
                  <a:t>Definition: </a:t>
                </a:r>
              </a:p>
              <a:p>
                <a:r>
                  <a:rPr lang="en-US" sz="2400" dirty="0">
                    <a:solidFill>
                      <a:srgbClr val="FF0000"/>
                    </a:solidFill>
                  </a:rPr>
                  <a:t>	</a:t>
                </a:r>
                <a:r>
                  <a:rPr lang="pt" sz="2400" dirty="0"/>
                  <a:t>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𝑑𝑚</m:t>
                        </m:r>
                      </m:sub>
                    </m:sSub>
                    <m:r>
                      <a:rPr lang="en-US" sz="2400" i="1">
                        <a:latin typeface="Cambria Math" panose="02040503050406030204" pitchFamily="18" charset="0"/>
                      </a:rPr>
                      <m:t>=</m:t>
                    </m:r>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𝑏</m:t>
                        </m:r>
                      </m:sub>
                    </m:sSub>
                    <m:r>
                      <a:rPr lang="en-US" sz="2400">
                        <a:latin typeface="Cambria Math" panose="02040503050406030204" pitchFamily="18" charset="0"/>
                      </a:rPr>
                      <m:t>−</m:t>
                    </m:r>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𝑎</m:t>
                        </m:r>
                      </m:sub>
                    </m:sSub>
                  </m:oMath>
                </a14:m>
                <a:r>
                  <a:rPr lang="en-US" sz="2400" dirty="0"/>
                  <a:t>     (Differential).	</a:t>
                </a:r>
                <a:r>
                  <a:rPr lang="pt" sz="2400" dirty="0"/>
                  <a:t>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𝐴</m:t>
                        </m:r>
                      </m:e>
                      <m:sub>
                        <m:r>
                          <a:rPr lang="en-US" sz="2400" b="0" i="1" smtClean="0">
                            <a:latin typeface="Cambria Math" panose="02040503050406030204" pitchFamily="18" charset="0"/>
                          </a:rPr>
                          <m:t>𝑑</m:t>
                        </m:r>
                        <m:r>
                          <a:rPr lang="en-US" sz="2400" i="1">
                            <a:latin typeface="Cambria Math" panose="02040503050406030204" pitchFamily="18" charset="0"/>
                          </a:rPr>
                          <m:t>𝑚</m:t>
                        </m:r>
                      </m:sub>
                    </m:sSub>
                  </m:oMath>
                </a14:m>
                <a:r>
                  <a:rPr lang="en-US" sz="2400" dirty="0"/>
                  <a:t> -&gt; Differential-mode gain</a:t>
                </a:r>
              </a:p>
              <a:p>
                <a:r>
                  <a:rPr lang="en-US" sz="2400" dirty="0"/>
                  <a:t>	</a:t>
                </a:r>
                <a:r>
                  <a:rPr lang="pt" sz="2400" dirty="0"/>
                  <a:t>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𝑐</m:t>
                        </m:r>
                        <m:r>
                          <a:rPr lang="en-US" sz="2400" i="1">
                            <a:latin typeface="Cambria Math" panose="02040503050406030204" pitchFamily="18" charset="0"/>
                          </a:rPr>
                          <m:t>𝑚</m:t>
                        </m:r>
                      </m:sub>
                    </m:sSub>
                    <m:r>
                      <a:rPr lang="en-US" sz="2400" i="1">
                        <a:latin typeface="Cambria Math" panose="02040503050406030204" pitchFamily="18" charset="0"/>
                      </a:rPr>
                      <m:t>=</m:t>
                    </m:r>
                    <m:sSub>
                      <m:sSubPr>
                        <m:ctrlPr>
                          <a:rPr lang="pt" sz="2400" i="1">
                            <a:latin typeface="Cambria Math" panose="02040503050406030204" pitchFamily="18" charset="0"/>
                          </a:rPr>
                        </m:ctrlPr>
                      </m:sSubPr>
                      <m:e>
                        <m:r>
                          <a:rPr lang="en-US" sz="2400" b="0" i="1" smtClean="0">
                            <a:latin typeface="Cambria Math" panose="02040503050406030204" pitchFamily="18" charset="0"/>
                          </a:rPr>
                          <m:t>(</m:t>
                        </m:r>
                        <m:r>
                          <a:rPr lang="en-US" sz="2400" i="1">
                            <a:latin typeface="Cambria Math" panose="02040503050406030204" pitchFamily="18" charset="0"/>
                          </a:rPr>
                          <m:t>𝑣</m:t>
                        </m:r>
                      </m:e>
                      <m:sub>
                        <m:r>
                          <a:rPr lang="en-US" sz="2400" b="0" i="1" smtClean="0">
                            <a:latin typeface="Cambria Math" panose="02040503050406030204" pitchFamily="18" charset="0"/>
                          </a:rPr>
                          <m:t>𝑎</m:t>
                        </m:r>
                      </m:sub>
                    </m:sSub>
                    <m:r>
                      <a:rPr lang="en-US" sz="2400" b="0" i="0" smtClean="0">
                        <a:latin typeface="Cambria Math" panose="02040503050406030204" pitchFamily="18" charset="0"/>
                      </a:rPr>
                      <m:t>+</m:t>
                    </m:r>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𝑏</m:t>
                        </m:r>
                      </m:sub>
                    </m:sSub>
                  </m:oMath>
                </a14:m>
                <a:r>
                  <a:rPr lang="en-US" sz="2400" dirty="0"/>
                  <a:t>)/2 (Common-mode)	</a:t>
                </a:r>
                <a:r>
                  <a:rPr lang="pt" sz="2400" dirty="0"/>
                  <a:t>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𝐴</m:t>
                        </m:r>
                      </m:e>
                      <m:sub>
                        <m:r>
                          <a:rPr lang="en-US" sz="2400" b="0" i="1" smtClean="0">
                            <a:latin typeface="Cambria Math" panose="02040503050406030204" pitchFamily="18" charset="0"/>
                          </a:rPr>
                          <m:t>𝑐</m:t>
                        </m:r>
                        <m:r>
                          <a:rPr lang="en-US" sz="2400" i="1">
                            <a:latin typeface="Cambria Math" panose="02040503050406030204" pitchFamily="18" charset="0"/>
                          </a:rPr>
                          <m:t>𝑚</m:t>
                        </m:r>
                      </m:sub>
                    </m:sSub>
                  </m:oMath>
                </a14:m>
                <a:r>
                  <a:rPr lang="en-US" sz="2400" dirty="0"/>
                  <a:t> -&gt; Common-mode gain</a:t>
                </a:r>
              </a:p>
            </p:txBody>
          </p:sp>
        </mc:Choice>
        <mc:Fallback>
          <p:sp>
            <p:nvSpPr>
              <p:cNvPr id="4" name="Rectangle 3">
                <a:extLst>
                  <a:ext uri="{FF2B5EF4-FFF2-40B4-BE49-F238E27FC236}">
                    <a16:creationId xmlns:a16="http://schemas.microsoft.com/office/drawing/2014/main" id="{F0798EBD-32D0-4C4B-B971-E7890F3EC7F1}"/>
                  </a:ext>
                </a:extLst>
              </p:cNvPr>
              <p:cNvSpPr>
                <a:spLocks noRot="1" noChangeAspect="1" noMove="1" noResize="1" noEditPoints="1" noAdjustHandles="1" noChangeArrowheads="1" noChangeShapeType="1" noTextEdit="1"/>
              </p:cNvSpPr>
              <p:nvPr/>
            </p:nvSpPr>
            <p:spPr>
              <a:xfrm>
                <a:off x="591284" y="1782544"/>
                <a:ext cx="10107196" cy="1200329"/>
              </a:xfrm>
              <a:prstGeom prst="rect">
                <a:avLst/>
              </a:prstGeom>
              <a:blipFill>
                <a:blip r:embed="rId4"/>
                <a:stretch>
                  <a:fillRect l="-1005" t="-3125" b="-9375"/>
                </a:stretch>
              </a:blipFill>
            </p:spPr>
            <p:txBody>
              <a:bodyPr/>
              <a:lstStyle/>
              <a:p>
                <a:r>
                  <a:rPr lang="en-CN">
                    <a:noFill/>
                  </a:rPr>
                  <a:t> </a:t>
                </a:r>
              </a:p>
            </p:txBody>
          </p:sp>
        </mc:Fallback>
      </mc:AlternateContent>
      <p:sp>
        <p:nvSpPr>
          <p:cNvPr id="3" name="Slide Number Placeholder 2">
            <a:extLst>
              <a:ext uri="{FF2B5EF4-FFF2-40B4-BE49-F238E27FC236}">
                <a16:creationId xmlns:a16="http://schemas.microsoft.com/office/drawing/2014/main" id="{7032C2FC-1562-AA42-9DE3-016A6B1A1C7C}"/>
              </a:ext>
            </a:extLst>
          </p:cNvPr>
          <p:cNvSpPr>
            <a:spLocks noGrp="1"/>
          </p:cNvSpPr>
          <p:nvPr>
            <p:ph type="sldNum" sz="quarter" idx="12"/>
          </p:nvPr>
        </p:nvSpPr>
        <p:spPr/>
        <p:txBody>
          <a:bodyPr/>
          <a:lstStyle/>
          <a:p>
            <a:fld id="{F33FCB0E-AFE6-8F4B-B9EB-BD4C96BB7C7B}" type="slidenum">
              <a:rPr lang="en-US" smtClean="0"/>
              <a:t>40</a:t>
            </a:fld>
            <a:endParaRPr lang="en-US"/>
          </a:p>
        </p:txBody>
      </p:sp>
    </p:spTree>
    <p:extLst>
      <p:ext uri="{BB962C8B-B14F-4D97-AF65-F5344CB8AC3E}">
        <p14:creationId xmlns:p14="http://schemas.microsoft.com/office/powerpoint/2010/main" val="2867851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5.4 The Difference Amplifier Circuit - CMRR</a:t>
            </a: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8699626A-CB36-1E44-8A0B-F5AC12F582A4}"/>
                  </a:ext>
                </a:extLst>
              </p:cNvPr>
              <p:cNvSpPr/>
              <p:nvPr/>
            </p:nvSpPr>
            <p:spPr>
              <a:xfrm>
                <a:off x="1314450" y="1989834"/>
                <a:ext cx="9235440" cy="4524315"/>
              </a:xfrm>
              <a:prstGeom prst="rect">
                <a:avLst/>
              </a:prstGeom>
              <a:ln>
                <a:solidFill>
                  <a:schemeClr val="accent1">
                    <a:shade val="50000"/>
                  </a:schemeClr>
                </a:solidFill>
              </a:ln>
            </p:spPr>
            <p:txBody>
              <a:bodyPr wrap="square">
                <a:spAutoFit/>
              </a:bodyPr>
              <a:lstStyle/>
              <a:p>
                <a:r>
                  <a:rPr lang="en-US" sz="2400" dirty="0"/>
                  <a:t>If a differential input change of Y volts produces a change of 1 V at the output, and a common-mode change of X volts produces a similar change of 1 V, then the CMRR is X/Y.</a:t>
                </a:r>
              </a:p>
              <a:p>
                <a:endParaRPr lang="en-US" sz="2400" dirty="0"/>
              </a:p>
              <a:p>
                <a:r>
                  <a:rPr lang="en-US" sz="2400" dirty="0"/>
                  <a:t>Say,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𝑐𝑚</m:t>
                        </m:r>
                      </m:sub>
                    </m:sSub>
                  </m:oMath>
                </a14:m>
                <a:r>
                  <a:rPr lang="en-US" sz="2400" dirty="0"/>
                  <a:t> of 5000 mV gives a 1 Volt output, </a:t>
                </a:r>
              </a:p>
              <a:p>
                <a:r>
                  <a:rPr lang="en-US" sz="2400" dirty="0"/>
                  <a:t>and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𝑑</m:t>
                        </m:r>
                        <m:r>
                          <a:rPr lang="en-US" sz="2400" i="1">
                            <a:latin typeface="Cambria Math" panose="02040503050406030204" pitchFamily="18" charset="0"/>
                          </a:rPr>
                          <m:t>𝑚</m:t>
                        </m:r>
                      </m:sub>
                    </m:sSub>
                  </m:oMath>
                </a14:m>
                <a:r>
                  <a:rPr lang="en-US" sz="2400" dirty="0"/>
                  <a:t> of  100  mV also gives a 1 Volt output, </a:t>
                </a:r>
              </a:p>
              <a:p>
                <a:r>
                  <a:rPr lang="en-US" sz="2400" dirty="0"/>
                  <a:t>	then CMRR is 50.</a:t>
                </a:r>
              </a:p>
              <a:p>
                <a:endParaRPr lang="en-US" sz="2400" dirty="0"/>
              </a:p>
              <a:p>
                <a:r>
                  <a:rPr lang="en-US" sz="2400" b="1" dirty="0">
                    <a:solidFill>
                      <a:srgbClr val="FF0000"/>
                    </a:solidFill>
                  </a:rPr>
                  <a:t>	Higher the CMRR, better the differential-mode performance!</a:t>
                </a:r>
              </a:p>
              <a:p>
                <a:endParaRPr lang="en-US" sz="2400" dirty="0"/>
              </a:p>
              <a:p>
                <a:r>
                  <a:rPr lang="en-US" sz="2400" dirty="0"/>
                  <a:t>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𝑐𝑚</m:t>
                        </m:r>
                      </m:sub>
                    </m:sSub>
                  </m:oMath>
                </a14:m>
                <a:r>
                  <a:rPr lang="en-US" sz="2400" dirty="0"/>
                  <a:t> is often not zero because of resistance mismatches, or because the op-amp is non-ideal</a:t>
                </a:r>
              </a:p>
            </p:txBody>
          </p:sp>
        </mc:Choice>
        <mc:Fallback>
          <p:sp>
            <p:nvSpPr>
              <p:cNvPr id="5" name="Rectangle 4">
                <a:extLst>
                  <a:ext uri="{FF2B5EF4-FFF2-40B4-BE49-F238E27FC236}">
                    <a16:creationId xmlns:a16="http://schemas.microsoft.com/office/drawing/2014/main" id="{8699626A-CB36-1E44-8A0B-F5AC12F582A4}"/>
                  </a:ext>
                </a:extLst>
              </p:cNvPr>
              <p:cNvSpPr>
                <a:spLocks noRot="1" noChangeAspect="1" noMove="1" noResize="1" noEditPoints="1" noAdjustHandles="1" noChangeArrowheads="1" noChangeShapeType="1" noTextEdit="1"/>
              </p:cNvSpPr>
              <p:nvPr/>
            </p:nvSpPr>
            <p:spPr>
              <a:xfrm>
                <a:off x="1314450" y="1989834"/>
                <a:ext cx="9235440" cy="4524315"/>
              </a:xfrm>
              <a:prstGeom prst="rect">
                <a:avLst/>
              </a:prstGeom>
              <a:blipFill>
                <a:blip r:embed="rId2"/>
                <a:stretch>
                  <a:fillRect l="-960" t="-1117" r="-137" b="-1397"/>
                </a:stretch>
              </a:blipFill>
              <a:ln>
                <a:solidFill>
                  <a:schemeClr val="accent1">
                    <a:shade val="50000"/>
                  </a:schemeClr>
                </a:solidFill>
              </a:ln>
            </p:spPr>
            <p:txBody>
              <a:bodyPr/>
              <a:lstStyle/>
              <a:p>
                <a:r>
                  <a:rPr lang="en-CN">
                    <a:noFill/>
                  </a:rPr>
                  <a:t> </a:t>
                </a:r>
              </a:p>
            </p:txBody>
          </p:sp>
        </mc:Fallback>
      </mc:AlternateContent>
      <p:sp>
        <p:nvSpPr>
          <p:cNvPr id="3" name="Slide Number Placeholder 2">
            <a:extLst>
              <a:ext uri="{FF2B5EF4-FFF2-40B4-BE49-F238E27FC236}">
                <a16:creationId xmlns:a16="http://schemas.microsoft.com/office/drawing/2014/main" id="{766E238C-561D-994C-8D07-6D79268FACE7}"/>
              </a:ext>
            </a:extLst>
          </p:cNvPr>
          <p:cNvSpPr>
            <a:spLocks noGrp="1"/>
          </p:cNvSpPr>
          <p:nvPr>
            <p:ph type="sldNum" sz="quarter" idx="12"/>
          </p:nvPr>
        </p:nvSpPr>
        <p:spPr/>
        <p:txBody>
          <a:bodyPr/>
          <a:lstStyle/>
          <a:p>
            <a:fld id="{F33FCB0E-AFE6-8F4B-B9EB-BD4C96BB7C7B}" type="slidenum">
              <a:rPr lang="en-US" smtClean="0"/>
              <a:t>41</a:t>
            </a:fld>
            <a:endParaRPr lang="en-US"/>
          </a:p>
        </p:txBody>
      </p:sp>
    </p:spTree>
    <p:extLst>
      <p:ext uri="{BB962C8B-B14F-4D97-AF65-F5344CB8AC3E}">
        <p14:creationId xmlns:p14="http://schemas.microsoft.com/office/powerpoint/2010/main" val="343531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Extra: Cascaded Op Amp Circuits</a:t>
            </a:r>
          </a:p>
        </p:txBody>
      </p:sp>
      <p:pic>
        <p:nvPicPr>
          <p:cNvPr id="4" name="Picture 3">
            <a:extLst>
              <a:ext uri="{FF2B5EF4-FFF2-40B4-BE49-F238E27FC236}">
                <a16:creationId xmlns:a16="http://schemas.microsoft.com/office/drawing/2014/main" id="{EC96177C-9BB4-3B49-BF4A-716865BFE98F}"/>
              </a:ext>
            </a:extLst>
          </p:cNvPr>
          <p:cNvPicPr>
            <a:picLocks noChangeAspect="1"/>
          </p:cNvPicPr>
          <p:nvPr/>
        </p:nvPicPr>
        <p:blipFill>
          <a:blip r:embed="rId2"/>
          <a:stretch>
            <a:fillRect/>
          </a:stretch>
        </p:blipFill>
        <p:spPr>
          <a:xfrm>
            <a:off x="1583690" y="1766570"/>
            <a:ext cx="8783320" cy="1151302"/>
          </a:xfrm>
          <a:prstGeom prst="rect">
            <a:avLst/>
          </a:prstGeom>
        </p:spPr>
      </p:pic>
      <p:pic>
        <p:nvPicPr>
          <p:cNvPr id="7" name="Picture 6">
            <a:extLst>
              <a:ext uri="{FF2B5EF4-FFF2-40B4-BE49-F238E27FC236}">
                <a16:creationId xmlns:a16="http://schemas.microsoft.com/office/drawing/2014/main" id="{CF1D7A52-D697-C847-9878-BA4C71BA3DC9}"/>
              </a:ext>
            </a:extLst>
          </p:cNvPr>
          <p:cNvPicPr>
            <a:picLocks noChangeAspect="1"/>
          </p:cNvPicPr>
          <p:nvPr/>
        </p:nvPicPr>
        <p:blipFill>
          <a:blip r:embed="rId3"/>
          <a:stretch>
            <a:fillRect/>
          </a:stretch>
        </p:blipFill>
        <p:spPr>
          <a:xfrm>
            <a:off x="2459990" y="3091180"/>
            <a:ext cx="7039920" cy="1252220"/>
          </a:xfrm>
          <a:prstGeom prst="rect">
            <a:avLst/>
          </a:prstGeom>
        </p:spPr>
      </p:pic>
      <p:pic>
        <p:nvPicPr>
          <p:cNvPr id="8" name="Picture 7">
            <a:extLst>
              <a:ext uri="{FF2B5EF4-FFF2-40B4-BE49-F238E27FC236}">
                <a16:creationId xmlns:a16="http://schemas.microsoft.com/office/drawing/2014/main" id="{A302222D-A179-484F-8180-B651D9D543F2}"/>
              </a:ext>
            </a:extLst>
          </p:cNvPr>
          <p:cNvPicPr>
            <a:picLocks noChangeAspect="1"/>
          </p:cNvPicPr>
          <p:nvPr/>
        </p:nvPicPr>
        <p:blipFill>
          <a:blip r:embed="rId4"/>
          <a:stretch>
            <a:fillRect/>
          </a:stretch>
        </p:blipFill>
        <p:spPr>
          <a:xfrm>
            <a:off x="4544060" y="4894579"/>
            <a:ext cx="2359660" cy="726049"/>
          </a:xfrm>
          <a:prstGeom prst="rect">
            <a:avLst/>
          </a:prstGeom>
        </p:spPr>
      </p:pic>
      <p:sp>
        <p:nvSpPr>
          <p:cNvPr id="3" name="Slide Number Placeholder 2">
            <a:extLst>
              <a:ext uri="{FF2B5EF4-FFF2-40B4-BE49-F238E27FC236}">
                <a16:creationId xmlns:a16="http://schemas.microsoft.com/office/drawing/2014/main" id="{DE770538-F31D-C44D-BFF3-CF0B8F267C39}"/>
              </a:ext>
            </a:extLst>
          </p:cNvPr>
          <p:cNvSpPr>
            <a:spLocks noGrp="1"/>
          </p:cNvSpPr>
          <p:nvPr>
            <p:ph type="sldNum" sz="quarter" idx="12"/>
          </p:nvPr>
        </p:nvSpPr>
        <p:spPr/>
        <p:txBody>
          <a:bodyPr/>
          <a:lstStyle/>
          <a:p>
            <a:fld id="{F33FCB0E-AFE6-8F4B-B9EB-BD4C96BB7C7B}" type="slidenum">
              <a:rPr lang="en-US" smtClean="0"/>
              <a:t>42</a:t>
            </a:fld>
            <a:endParaRPr lang="en-US"/>
          </a:p>
        </p:txBody>
      </p:sp>
    </p:spTree>
    <p:extLst>
      <p:ext uri="{BB962C8B-B14F-4D97-AF65-F5344CB8AC3E}">
        <p14:creationId xmlns:p14="http://schemas.microsoft.com/office/powerpoint/2010/main" val="36314263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Extra: Cascaded Op Amp Circuits</a:t>
            </a:r>
            <a:br>
              <a:rPr lang="en-US" dirty="0"/>
            </a:br>
            <a:r>
              <a:rPr lang="en-US" dirty="0"/>
              <a:t>Example of a 2-stage cascade</a:t>
            </a:r>
          </a:p>
        </p:txBody>
      </p:sp>
      <p:pic>
        <p:nvPicPr>
          <p:cNvPr id="3" name="Picture 2">
            <a:extLst>
              <a:ext uri="{FF2B5EF4-FFF2-40B4-BE49-F238E27FC236}">
                <a16:creationId xmlns:a16="http://schemas.microsoft.com/office/drawing/2014/main" id="{E3480427-6F51-B84B-8EC8-09B9781CE0FB}"/>
              </a:ext>
            </a:extLst>
          </p:cNvPr>
          <p:cNvPicPr>
            <a:picLocks noChangeAspect="1"/>
          </p:cNvPicPr>
          <p:nvPr/>
        </p:nvPicPr>
        <p:blipFill>
          <a:blip r:embed="rId2"/>
          <a:stretch>
            <a:fillRect/>
          </a:stretch>
        </p:blipFill>
        <p:spPr>
          <a:xfrm>
            <a:off x="7884160" y="1775460"/>
            <a:ext cx="3896002" cy="2345690"/>
          </a:xfrm>
          <a:prstGeom prst="rect">
            <a:avLst/>
          </a:prstGeom>
        </p:spPr>
      </p:pic>
      <p:pic>
        <p:nvPicPr>
          <p:cNvPr id="5" name="Picture 4">
            <a:extLst>
              <a:ext uri="{FF2B5EF4-FFF2-40B4-BE49-F238E27FC236}">
                <a16:creationId xmlns:a16="http://schemas.microsoft.com/office/drawing/2014/main" id="{15BF7539-4CFB-B14D-AD7C-F5C9BC35C17C}"/>
              </a:ext>
            </a:extLst>
          </p:cNvPr>
          <p:cNvPicPr>
            <a:picLocks noChangeAspect="1"/>
          </p:cNvPicPr>
          <p:nvPr/>
        </p:nvPicPr>
        <p:blipFill>
          <a:blip r:embed="rId3"/>
          <a:stretch>
            <a:fillRect/>
          </a:stretch>
        </p:blipFill>
        <p:spPr>
          <a:xfrm>
            <a:off x="624840" y="2039620"/>
            <a:ext cx="7174156" cy="2345690"/>
          </a:xfrm>
          <a:prstGeom prst="rect">
            <a:avLst/>
          </a:prstGeom>
        </p:spPr>
      </p:pic>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EE0A9038-DA65-054F-B538-7A858EA5AB2D}"/>
                  </a:ext>
                </a:extLst>
              </p:cNvPr>
              <p:cNvSpPr/>
              <p:nvPr/>
            </p:nvSpPr>
            <p:spPr>
              <a:xfrm>
                <a:off x="998220" y="4647509"/>
                <a:ext cx="4499610" cy="2126801"/>
              </a:xfrm>
              <a:prstGeom prst="rect">
                <a:avLst/>
              </a:prstGeom>
              <a:ln>
                <a:solidFill>
                  <a:schemeClr val="accent1">
                    <a:shade val="50000"/>
                  </a:schemeClr>
                </a:solidFill>
              </a:ln>
            </p:spPr>
            <p:txBody>
              <a:bodyPr wrap="square">
                <a:spAutoFit/>
              </a:bodyPr>
              <a:lstStyle/>
              <a:p>
                <a14:m>
                  <m:oMath xmlns:m="http://schemas.openxmlformats.org/officeDocument/2006/math">
                    <m:sSub>
                      <m:sSubPr>
                        <m:ctrlPr>
                          <a:rPr lang="pt" sz="2000" i="1" smtClean="0">
                            <a:solidFill>
                              <a:schemeClr val="tx1">
                                <a:lumMod val="75000"/>
                                <a:lumOff val="25000"/>
                              </a:schemeClr>
                            </a:solidFill>
                            <a:latin typeface="Cambria Math" panose="02040503050406030204" pitchFamily="18" charset="0"/>
                          </a:rPr>
                        </m:ctrlPr>
                      </m:sSubPr>
                      <m:e>
                        <m:r>
                          <a:rPr lang="en-US" sz="2000" i="1">
                            <a:solidFill>
                              <a:schemeClr val="tx1">
                                <a:lumMod val="75000"/>
                                <a:lumOff val="25000"/>
                              </a:schemeClr>
                            </a:solidFill>
                            <a:latin typeface="Cambria Math" panose="02040503050406030204" pitchFamily="18" charset="0"/>
                          </a:rPr>
                          <m:t>𝑣</m:t>
                        </m:r>
                      </m:e>
                      <m:sub>
                        <m:r>
                          <a:rPr lang="en-US" sz="2000" i="1">
                            <a:solidFill>
                              <a:schemeClr val="tx1">
                                <a:lumMod val="75000"/>
                                <a:lumOff val="25000"/>
                              </a:schemeClr>
                            </a:solidFill>
                            <a:latin typeface="Cambria Math" panose="02040503050406030204" pitchFamily="18" charset="0"/>
                          </a:rPr>
                          <m:t>𝑜</m:t>
                        </m:r>
                      </m:sub>
                    </m:sSub>
                    <m:r>
                      <a:rPr lang="en-US" sz="2000" i="1">
                        <a:solidFill>
                          <a:schemeClr val="tx1">
                            <a:lumMod val="75000"/>
                            <a:lumOff val="25000"/>
                          </a:schemeClr>
                        </a:solidFill>
                        <a:latin typeface="Cambria Math" panose="02040503050406030204" pitchFamily="18" charset="0"/>
                      </a:rPr>
                      <m:t>= (</m:t>
                    </m:r>
                    <m:r>
                      <a:rPr lang="en-US" sz="2000" b="0" i="1" smtClean="0">
                        <a:solidFill>
                          <a:schemeClr val="tx1">
                            <a:lumMod val="75000"/>
                            <a:lumOff val="25000"/>
                          </a:schemeClr>
                        </a:solidFill>
                        <a:latin typeface="Cambria Math" panose="02040503050406030204" pitchFamily="18" charset="0"/>
                      </a:rPr>
                      <m:t>1+</m:t>
                    </m:r>
                    <m:r>
                      <a:rPr lang="en-US" sz="2000" i="1">
                        <a:solidFill>
                          <a:schemeClr val="tx1">
                            <a:lumMod val="75000"/>
                            <a:lumOff val="25000"/>
                          </a:schemeClr>
                        </a:solidFill>
                        <a:latin typeface="Cambria Math" panose="02040503050406030204" pitchFamily="18" charset="0"/>
                      </a:rPr>
                      <m:t> </m:t>
                    </m:r>
                    <m:f>
                      <m:fPr>
                        <m:ctrlPr>
                          <a:rPr lang="en-US" sz="2000" i="1">
                            <a:solidFill>
                              <a:schemeClr val="tx1">
                                <a:lumMod val="75000"/>
                                <a:lumOff val="25000"/>
                              </a:schemeClr>
                            </a:solidFill>
                            <a:latin typeface="Cambria Math" panose="02040503050406030204" pitchFamily="18" charset="0"/>
                          </a:rPr>
                        </m:ctrlPr>
                      </m:fPr>
                      <m:num>
                        <m:sSub>
                          <m:sSubPr>
                            <m:ctrlPr>
                              <a:rPr lang="pt" sz="2000" i="1">
                                <a:solidFill>
                                  <a:schemeClr val="tx1">
                                    <a:lumMod val="75000"/>
                                    <a:lumOff val="25000"/>
                                  </a:schemeClr>
                                </a:solidFill>
                                <a:latin typeface="Cambria Math" panose="02040503050406030204" pitchFamily="18" charset="0"/>
                              </a:rPr>
                            </m:ctrlPr>
                          </m:sSubPr>
                          <m:e>
                            <m:r>
                              <a:rPr lang="en-US" sz="2000" i="1">
                                <a:solidFill>
                                  <a:schemeClr val="tx1">
                                    <a:lumMod val="75000"/>
                                    <a:lumOff val="25000"/>
                                  </a:schemeClr>
                                </a:solidFill>
                                <a:latin typeface="Cambria Math" panose="02040503050406030204" pitchFamily="18" charset="0"/>
                              </a:rPr>
                              <m:t>𝑅</m:t>
                            </m:r>
                          </m:e>
                          <m:sub>
                            <m:r>
                              <a:rPr lang="en-US" sz="2000" i="1">
                                <a:solidFill>
                                  <a:schemeClr val="tx1">
                                    <a:lumMod val="75000"/>
                                    <a:lumOff val="25000"/>
                                  </a:schemeClr>
                                </a:solidFill>
                                <a:latin typeface="Cambria Math" panose="02040503050406030204" pitchFamily="18" charset="0"/>
                              </a:rPr>
                              <m:t>𝑓</m:t>
                            </m:r>
                          </m:sub>
                        </m:sSub>
                      </m:num>
                      <m:den>
                        <m:sSub>
                          <m:sSubPr>
                            <m:ctrlPr>
                              <a:rPr lang="pt" sz="2000" i="1">
                                <a:solidFill>
                                  <a:schemeClr val="tx1">
                                    <a:lumMod val="75000"/>
                                    <a:lumOff val="25000"/>
                                  </a:schemeClr>
                                </a:solidFill>
                                <a:latin typeface="Cambria Math" panose="02040503050406030204" pitchFamily="18" charset="0"/>
                              </a:rPr>
                            </m:ctrlPr>
                          </m:sSubPr>
                          <m:e>
                            <m:r>
                              <a:rPr lang="en-US" sz="2000" i="1">
                                <a:solidFill>
                                  <a:schemeClr val="tx1">
                                    <a:lumMod val="75000"/>
                                    <a:lumOff val="25000"/>
                                  </a:schemeClr>
                                </a:solidFill>
                                <a:latin typeface="Cambria Math" panose="02040503050406030204" pitchFamily="18" charset="0"/>
                              </a:rPr>
                              <m:t>𝑅</m:t>
                            </m:r>
                          </m:e>
                          <m:sub>
                            <m:r>
                              <a:rPr lang="en-US" sz="2000" i="1">
                                <a:solidFill>
                                  <a:schemeClr val="tx1">
                                    <a:lumMod val="75000"/>
                                    <a:lumOff val="25000"/>
                                  </a:schemeClr>
                                </a:solidFill>
                                <a:latin typeface="Cambria Math" panose="02040503050406030204" pitchFamily="18" charset="0"/>
                              </a:rPr>
                              <m:t>𝑠</m:t>
                            </m:r>
                          </m:sub>
                        </m:sSub>
                      </m:den>
                    </m:f>
                  </m:oMath>
                </a14:m>
                <a:r>
                  <a:rPr lang="en-US" sz="2000" dirty="0">
                    <a:solidFill>
                      <a:schemeClr val="tx1">
                        <a:lumMod val="75000"/>
                        <a:lumOff val="25000"/>
                      </a:schemeClr>
                    </a:solidFill>
                  </a:rPr>
                  <a:t>) </a:t>
                </a:r>
                <a14:m>
                  <m:oMath xmlns:m="http://schemas.openxmlformats.org/officeDocument/2006/math">
                    <m:sSub>
                      <m:sSubPr>
                        <m:ctrlPr>
                          <a:rPr lang="pt" sz="2000" i="1">
                            <a:solidFill>
                              <a:schemeClr val="tx1">
                                <a:lumMod val="75000"/>
                                <a:lumOff val="25000"/>
                              </a:schemeClr>
                            </a:solidFill>
                            <a:latin typeface="Cambria Math" panose="02040503050406030204" pitchFamily="18" charset="0"/>
                          </a:rPr>
                        </m:ctrlPr>
                      </m:sSubPr>
                      <m:e>
                        <m:r>
                          <a:rPr lang="en-US" sz="2000" i="1">
                            <a:solidFill>
                              <a:schemeClr val="tx1">
                                <a:lumMod val="75000"/>
                                <a:lumOff val="25000"/>
                              </a:schemeClr>
                            </a:solidFill>
                            <a:latin typeface="Cambria Math" panose="02040503050406030204" pitchFamily="18" charset="0"/>
                          </a:rPr>
                          <m:t>𝑣</m:t>
                        </m:r>
                      </m:e>
                      <m:sub>
                        <m:r>
                          <a:rPr lang="en-US" sz="2000" i="1">
                            <a:solidFill>
                              <a:schemeClr val="tx1">
                                <a:lumMod val="75000"/>
                                <a:lumOff val="25000"/>
                              </a:schemeClr>
                            </a:solidFill>
                            <a:latin typeface="Cambria Math" panose="02040503050406030204" pitchFamily="18" charset="0"/>
                          </a:rPr>
                          <m:t>𝑔</m:t>
                        </m:r>
                        <m:r>
                          <a:rPr lang="en-US" sz="2000" b="0" i="1" smtClean="0">
                            <a:solidFill>
                              <a:schemeClr val="tx1">
                                <a:lumMod val="75000"/>
                                <a:lumOff val="25000"/>
                              </a:schemeClr>
                            </a:solidFill>
                            <a:latin typeface="Cambria Math" panose="02040503050406030204" pitchFamily="18" charset="0"/>
                          </a:rPr>
                          <m:t> </m:t>
                        </m:r>
                      </m:sub>
                    </m:sSub>
                  </m:oMath>
                </a14:m>
                <a:r>
                  <a:rPr lang="en-US" sz="2000" dirty="0">
                    <a:solidFill>
                      <a:schemeClr val="tx1">
                        <a:lumMod val="75000"/>
                        <a:lumOff val="25000"/>
                      </a:schemeClr>
                    </a:solidFill>
                  </a:rPr>
                  <a:t>at each stage.</a:t>
                </a:r>
              </a:p>
              <a:p>
                <a:endParaRPr lang="en-US" sz="2000" dirty="0">
                  <a:solidFill>
                    <a:schemeClr val="tx1">
                      <a:lumMod val="75000"/>
                      <a:lumOff val="25000"/>
                    </a:schemeClr>
                  </a:solidFill>
                </a:endParaRPr>
              </a:p>
              <a:p>
                <a:r>
                  <a:rPr lang="en-US" sz="2000" b="1" dirty="0">
                    <a:solidFill>
                      <a:schemeClr val="tx1">
                        <a:lumMod val="75000"/>
                        <a:lumOff val="25000"/>
                      </a:schemeClr>
                    </a:solidFill>
                  </a:rPr>
                  <a:t>Total gain is: </a:t>
                </a:r>
                <a14:m>
                  <m:oMath xmlns:m="http://schemas.openxmlformats.org/officeDocument/2006/math">
                    <m:sSub>
                      <m:sSubPr>
                        <m:ctrlPr>
                          <a:rPr lang="pt" sz="2000" b="1" i="1">
                            <a:solidFill>
                              <a:schemeClr val="tx1">
                                <a:lumMod val="75000"/>
                                <a:lumOff val="25000"/>
                              </a:schemeClr>
                            </a:solidFill>
                            <a:latin typeface="Cambria Math" panose="02040503050406030204" pitchFamily="18" charset="0"/>
                          </a:rPr>
                        </m:ctrlPr>
                      </m:sSubPr>
                      <m:e>
                        <m:r>
                          <a:rPr lang="en-US" sz="2000" b="1" i="1" smtClean="0">
                            <a:solidFill>
                              <a:schemeClr val="tx1">
                                <a:lumMod val="75000"/>
                                <a:lumOff val="25000"/>
                              </a:schemeClr>
                            </a:solidFill>
                            <a:latin typeface="Cambria Math" panose="02040503050406030204" pitchFamily="18" charset="0"/>
                          </a:rPr>
                          <m:t>𝑨</m:t>
                        </m:r>
                      </m:e>
                      <m:sub>
                        <m:r>
                          <a:rPr lang="en-US" sz="2000" b="1" i="1" smtClean="0">
                            <a:solidFill>
                              <a:schemeClr val="tx1">
                                <a:lumMod val="75000"/>
                                <a:lumOff val="25000"/>
                              </a:schemeClr>
                            </a:solidFill>
                            <a:latin typeface="Cambria Math" panose="02040503050406030204" pitchFamily="18" charset="0"/>
                          </a:rPr>
                          <m:t>𝟏</m:t>
                        </m:r>
                      </m:sub>
                    </m:sSub>
                    <m:r>
                      <a:rPr lang="en-US" sz="2000" b="1" i="1" smtClean="0">
                        <a:solidFill>
                          <a:schemeClr val="tx1">
                            <a:lumMod val="75000"/>
                            <a:lumOff val="25000"/>
                          </a:schemeClr>
                        </a:solidFill>
                        <a:latin typeface="Cambria Math" panose="02040503050406030204" pitchFamily="18" charset="0"/>
                      </a:rPr>
                      <m:t>∗</m:t>
                    </m:r>
                    <m:r>
                      <a:rPr lang="en-US" sz="2000" b="1" i="1">
                        <a:solidFill>
                          <a:schemeClr val="tx1">
                            <a:lumMod val="75000"/>
                            <a:lumOff val="25000"/>
                          </a:schemeClr>
                        </a:solidFill>
                        <a:latin typeface="Cambria Math" panose="02040503050406030204" pitchFamily="18" charset="0"/>
                      </a:rPr>
                      <m:t> </m:t>
                    </m:r>
                    <m:sSub>
                      <m:sSubPr>
                        <m:ctrlPr>
                          <a:rPr lang="pt" sz="2000" b="1" i="1">
                            <a:solidFill>
                              <a:schemeClr val="tx1">
                                <a:lumMod val="75000"/>
                                <a:lumOff val="25000"/>
                              </a:schemeClr>
                            </a:solidFill>
                            <a:latin typeface="Cambria Math" panose="02040503050406030204" pitchFamily="18" charset="0"/>
                          </a:rPr>
                        </m:ctrlPr>
                      </m:sSubPr>
                      <m:e>
                        <m:r>
                          <a:rPr lang="en-US" sz="2000" b="1" i="1" smtClean="0">
                            <a:solidFill>
                              <a:schemeClr val="tx1">
                                <a:lumMod val="75000"/>
                                <a:lumOff val="25000"/>
                              </a:schemeClr>
                            </a:solidFill>
                            <a:latin typeface="Cambria Math" panose="02040503050406030204" pitchFamily="18" charset="0"/>
                          </a:rPr>
                          <m:t>𝑨</m:t>
                        </m:r>
                      </m:e>
                      <m:sub>
                        <m:r>
                          <a:rPr lang="en-US" sz="2000" b="1" i="1" smtClean="0">
                            <a:solidFill>
                              <a:schemeClr val="tx1">
                                <a:lumMod val="75000"/>
                                <a:lumOff val="25000"/>
                              </a:schemeClr>
                            </a:solidFill>
                            <a:latin typeface="Cambria Math" panose="02040503050406030204" pitchFamily="18" charset="0"/>
                          </a:rPr>
                          <m:t>𝟐</m:t>
                        </m:r>
                      </m:sub>
                    </m:sSub>
                  </m:oMath>
                </a14:m>
                <a:endParaRPr lang="en-US" sz="2000" b="1" i="1" dirty="0">
                  <a:solidFill>
                    <a:schemeClr val="tx1">
                      <a:lumMod val="75000"/>
                      <a:lumOff val="25000"/>
                    </a:schemeClr>
                  </a:solidFill>
                  <a:latin typeface="Cambria Math" panose="02040503050406030204" pitchFamily="18" charset="0"/>
                </a:endParaRPr>
              </a:p>
              <a:p>
                <a:endParaRPr lang="en-US" sz="2000" b="1" i="1" dirty="0">
                  <a:solidFill>
                    <a:schemeClr val="tx1">
                      <a:lumMod val="75000"/>
                      <a:lumOff val="25000"/>
                    </a:schemeClr>
                  </a:solidFill>
                  <a:latin typeface="Cambria Math" panose="02040503050406030204" pitchFamily="18" charset="0"/>
                </a:endParaRPr>
              </a:p>
              <a:p>
                <a14:m>
                  <m:oMath xmlns:m="http://schemas.openxmlformats.org/officeDocument/2006/math">
                    <m:r>
                      <a:rPr lang="en-US" sz="2000" b="1" i="1">
                        <a:solidFill>
                          <a:schemeClr val="tx1">
                            <a:lumMod val="75000"/>
                            <a:lumOff val="25000"/>
                          </a:schemeClr>
                        </a:solidFill>
                        <a:latin typeface="Cambria Math" panose="02040503050406030204" pitchFamily="18" charset="0"/>
                      </a:rPr>
                      <m:t> </m:t>
                    </m:r>
                    <m:r>
                      <a:rPr lang="en-US" sz="2000" b="0" i="1" smtClean="0">
                        <a:solidFill>
                          <a:schemeClr val="tx1">
                            <a:lumMod val="75000"/>
                            <a:lumOff val="25000"/>
                          </a:schemeClr>
                        </a:solidFill>
                        <a:latin typeface="Cambria Math" panose="02040503050406030204" pitchFamily="18" charset="0"/>
                      </a:rPr>
                      <m:t>(</m:t>
                    </m:r>
                    <m:r>
                      <a:rPr lang="en-US" sz="2000" b="0" i="1" smtClean="0">
                        <a:solidFill>
                          <a:schemeClr val="tx1">
                            <a:lumMod val="75000"/>
                            <a:lumOff val="25000"/>
                          </a:schemeClr>
                        </a:solidFill>
                        <a:latin typeface="Cambria Math" panose="02040503050406030204" pitchFamily="18" charset="0"/>
                      </a:rPr>
                      <m:t>𝑜𝑟</m:t>
                    </m:r>
                    <m:r>
                      <a:rPr lang="en-US" sz="2000" b="0" i="1" smtClean="0">
                        <a:solidFill>
                          <a:schemeClr val="tx1">
                            <a:lumMod val="75000"/>
                            <a:lumOff val="25000"/>
                          </a:schemeClr>
                        </a:solidFill>
                        <a:latin typeface="Cambria Math" panose="02040503050406030204" pitchFamily="18" charset="0"/>
                      </a:rPr>
                      <m:t> </m:t>
                    </m:r>
                  </m:oMath>
                </a14:m>
                <a:r>
                  <a:rPr lang="en-US" sz="2000" dirty="0">
                    <a:solidFill>
                      <a:schemeClr val="tx1">
                        <a:lumMod val="75000"/>
                        <a:lumOff val="25000"/>
                      </a:schemeClr>
                    </a:solidFill>
                  </a:rPr>
                  <a:t>5 * 3.5 = 17.5)</a:t>
                </a:r>
              </a:p>
              <a:p>
                <a:r>
                  <a:rPr lang="pt" sz="2000" dirty="0" err="1">
                    <a:solidFill>
                      <a:schemeClr val="tx1">
                        <a:lumMod val="75000"/>
                        <a:lumOff val="25000"/>
                      </a:schemeClr>
                    </a:solidFill>
                  </a:rPr>
                  <a:t>So</a:t>
                </a:r>
                <a:r>
                  <a:rPr lang="pt" sz="2000" dirty="0">
                    <a:solidFill>
                      <a:schemeClr val="tx1">
                        <a:lumMod val="75000"/>
                        <a:lumOff val="25000"/>
                      </a:schemeClr>
                    </a:solidFill>
                  </a:rPr>
                  <a:t>, </a:t>
                </a:r>
                <a14:m>
                  <m:oMath xmlns:m="http://schemas.openxmlformats.org/officeDocument/2006/math">
                    <m:sSub>
                      <m:sSubPr>
                        <m:ctrlPr>
                          <a:rPr lang="pt" sz="2000" i="1">
                            <a:solidFill>
                              <a:schemeClr val="tx1">
                                <a:lumMod val="75000"/>
                                <a:lumOff val="25000"/>
                              </a:schemeClr>
                            </a:solidFill>
                            <a:latin typeface="Cambria Math" panose="02040503050406030204" pitchFamily="18" charset="0"/>
                          </a:rPr>
                        </m:ctrlPr>
                      </m:sSubPr>
                      <m:e>
                        <m:r>
                          <a:rPr lang="en-US" sz="2000" i="1">
                            <a:solidFill>
                              <a:schemeClr val="tx1">
                                <a:lumMod val="75000"/>
                                <a:lumOff val="25000"/>
                              </a:schemeClr>
                            </a:solidFill>
                            <a:latin typeface="Cambria Math" panose="02040503050406030204" pitchFamily="18" charset="0"/>
                          </a:rPr>
                          <m:t>𝑣</m:t>
                        </m:r>
                      </m:e>
                      <m:sub>
                        <m:r>
                          <a:rPr lang="en-US" sz="2000" i="1">
                            <a:solidFill>
                              <a:schemeClr val="tx1">
                                <a:lumMod val="75000"/>
                                <a:lumOff val="25000"/>
                              </a:schemeClr>
                            </a:solidFill>
                            <a:latin typeface="Cambria Math" panose="02040503050406030204" pitchFamily="18" charset="0"/>
                          </a:rPr>
                          <m:t>𝑜</m:t>
                        </m:r>
                      </m:sub>
                    </m:sSub>
                  </m:oMath>
                </a14:m>
                <a:r>
                  <a:rPr lang="en-US" sz="2000" dirty="0">
                    <a:solidFill>
                      <a:schemeClr val="tx1">
                        <a:lumMod val="75000"/>
                        <a:lumOff val="25000"/>
                      </a:schemeClr>
                    </a:solidFill>
                  </a:rPr>
                  <a:t>= 17.5 * 20mV = </a:t>
                </a:r>
                <a:r>
                  <a:rPr lang="en-US" sz="2000" dirty="0">
                    <a:solidFill>
                      <a:srgbClr val="0070C0"/>
                    </a:solidFill>
                  </a:rPr>
                  <a:t>350 mV</a:t>
                </a:r>
              </a:p>
            </p:txBody>
          </p:sp>
        </mc:Choice>
        <mc:Fallback>
          <p:sp>
            <p:nvSpPr>
              <p:cNvPr id="6" name="Rectangle 5">
                <a:extLst>
                  <a:ext uri="{FF2B5EF4-FFF2-40B4-BE49-F238E27FC236}">
                    <a16:creationId xmlns:a16="http://schemas.microsoft.com/office/drawing/2014/main" id="{EE0A9038-DA65-054F-B538-7A858EA5AB2D}"/>
                  </a:ext>
                </a:extLst>
              </p:cNvPr>
              <p:cNvSpPr>
                <a:spLocks noRot="1" noChangeAspect="1" noMove="1" noResize="1" noEditPoints="1" noAdjustHandles="1" noChangeArrowheads="1" noChangeShapeType="1" noTextEdit="1"/>
              </p:cNvSpPr>
              <p:nvPr/>
            </p:nvSpPr>
            <p:spPr>
              <a:xfrm>
                <a:off x="998220" y="4647509"/>
                <a:ext cx="4499610" cy="2126801"/>
              </a:xfrm>
              <a:prstGeom prst="rect">
                <a:avLst/>
              </a:prstGeom>
              <a:blipFill>
                <a:blip r:embed="rId4"/>
                <a:stretch>
                  <a:fillRect l="-1404" b="-3550"/>
                </a:stretch>
              </a:blipFill>
              <a:ln>
                <a:solidFill>
                  <a:schemeClr val="accent1">
                    <a:shade val="50000"/>
                  </a:schemeClr>
                </a:solidFill>
              </a:ln>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76171A8A-1567-5C4C-94B8-0538D3939729}"/>
              </a:ext>
            </a:extLst>
          </p:cNvPr>
          <p:cNvSpPr>
            <a:spLocks noGrp="1"/>
          </p:cNvSpPr>
          <p:nvPr>
            <p:ph type="sldNum" sz="quarter" idx="12"/>
          </p:nvPr>
        </p:nvSpPr>
        <p:spPr/>
        <p:txBody>
          <a:bodyPr/>
          <a:lstStyle/>
          <a:p>
            <a:fld id="{F33FCB0E-AFE6-8F4B-B9EB-BD4C96BB7C7B}" type="slidenum">
              <a:rPr lang="en-US" smtClean="0"/>
              <a:t>43</a:t>
            </a:fld>
            <a:endParaRPr lang="en-US"/>
          </a:p>
        </p:txBody>
      </p:sp>
    </p:spTree>
    <p:extLst>
      <p:ext uri="{BB962C8B-B14F-4D97-AF65-F5344CB8AC3E}">
        <p14:creationId xmlns:p14="http://schemas.microsoft.com/office/powerpoint/2010/main" val="1420794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5.1 Operational Amplifier Terminals</a:t>
            </a:r>
          </a:p>
        </p:txBody>
      </p:sp>
      <p:pic>
        <p:nvPicPr>
          <p:cNvPr id="4" name="Picture 3">
            <a:extLst>
              <a:ext uri="{FF2B5EF4-FFF2-40B4-BE49-F238E27FC236}">
                <a16:creationId xmlns:a16="http://schemas.microsoft.com/office/drawing/2014/main" id="{D7EBEEFC-D63C-4649-B972-BEF351C0F75B}"/>
              </a:ext>
            </a:extLst>
          </p:cNvPr>
          <p:cNvPicPr>
            <a:picLocks noChangeAspect="1"/>
          </p:cNvPicPr>
          <p:nvPr/>
        </p:nvPicPr>
        <p:blipFill>
          <a:blip r:embed="rId2"/>
          <a:stretch>
            <a:fillRect/>
          </a:stretch>
        </p:blipFill>
        <p:spPr>
          <a:xfrm>
            <a:off x="1405890" y="2071370"/>
            <a:ext cx="8763000" cy="4178300"/>
          </a:xfrm>
          <a:prstGeom prst="rect">
            <a:avLst/>
          </a:prstGeom>
        </p:spPr>
      </p:pic>
      <p:sp>
        <p:nvSpPr>
          <p:cNvPr id="5" name="Freeform 4">
            <a:extLst>
              <a:ext uri="{FF2B5EF4-FFF2-40B4-BE49-F238E27FC236}">
                <a16:creationId xmlns:a16="http://schemas.microsoft.com/office/drawing/2014/main" id="{2801A892-4645-3A49-806F-FD131AFEDF35}"/>
              </a:ext>
            </a:extLst>
          </p:cNvPr>
          <p:cNvSpPr/>
          <p:nvPr/>
        </p:nvSpPr>
        <p:spPr>
          <a:xfrm>
            <a:off x="5897880" y="2354580"/>
            <a:ext cx="1234440" cy="1223010"/>
          </a:xfrm>
          <a:custGeom>
            <a:avLst/>
            <a:gdLst>
              <a:gd name="connsiteX0" fmla="*/ 68580 w 1234440"/>
              <a:gd name="connsiteY0" fmla="*/ 285750 h 1223010"/>
              <a:gd name="connsiteX1" fmla="*/ 68580 w 1234440"/>
              <a:gd name="connsiteY1" fmla="*/ 285750 h 1223010"/>
              <a:gd name="connsiteX2" fmla="*/ 22860 w 1234440"/>
              <a:gd name="connsiteY2" fmla="*/ 434340 h 1223010"/>
              <a:gd name="connsiteX3" fmla="*/ 11430 w 1234440"/>
              <a:gd name="connsiteY3" fmla="*/ 537210 h 1223010"/>
              <a:gd name="connsiteX4" fmla="*/ 0 w 1234440"/>
              <a:gd name="connsiteY4" fmla="*/ 777240 h 1223010"/>
              <a:gd name="connsiteX5" fmla="*/ 11430 w 1234440"/>
              <a:gd name="connsiteY5" fmla="*/ 937260 h 1223010"/>
              <a:gd name="connsiteX6" fmla="*/ 34290 w 1234440"/>
              <a:gd name="connsiteY6" fmla="*/ 1074420 h 1223010"/>
              <a:gd name="connsiteX7" fmla="*/ 80010 w 1234440"/>
              <a:gd name="connsiteY7" fmla="*/ 1143000 h 1223010"/>
              <a:gd name="connsiteX8" fmla="*/ 182880 w 1234440"/>
              <a:gd name="connsiteY8" fmla="*/ 1188720 h 1223010"/>
              <a:gd name="connsiteX9" fmla="*/ 217170 w 1234440"/>
              <a:gd name="connsiteY9" fmla="*/ 1200150 h 1223010"/>
              <a:gd name="connsiteX10" fmla="*/ 422910 w 1234440"/>
              <a:gd name="connsiteY10" fmla="*/ 1223010 h 1223010"/>
              <a:gd name="connsiteX11" fmla="*/ 742950 w 1234440"/>
              <a:gd name="connsiteY11" fmla="*/ 1211580 h 1223010"/>
              <a:gd name="connsiteX12" fmla="*/ 822960 w 1234440"/>
              <a:gd name="connsiteY12" fmla="*/ 1154430 h 1223010"/>
              <a:gd name="connsiteX13" fmla="*/ 891540 w 1234440"/>
              <a:gd name="connsiteY13" fmla="*/ 1108710 h 1223010"/>
              <a:gd name="connsiteX14" fmla="*/ 937260 w 1234440"/>
              <a:gd name="connsiteY14" fmla="*/ 1085850 h 1223010"/>
              <a:gd name="connsiteX15" fmla="*/ 971550 w 1234440"/>
              <a:gd name="connsiteY15" fmla="*/ 1074420 h 1223010"/>
              <a:gd name="connsiteX16" fmla="*/ 1005840 w 1234440"/>
              <a:gd name="connsiteY16" fmla="*/ 1051560 h 1223010"/>
              <a:gd name="connsiteX17" fmla="*/ 1051560 w 1234440"/>
              <a:gd name="connsiteY17" fmla="*/ 1040130 h 1223010"/>
              <a:gd name="connsiteX18" fmla="*/ 1120140 w 1234440"/>
              <a:gd name="connsiteY18" fmla="*/ 1017270 h 1223010"/>
              <a:gd name="connsiteX19" fmla="*/ 1131570 w 1234440"/>
              <a:gd name="connsiteY19" fmla="*/ 971550 h 1223010"/>
              <a:gd name="connsiteX20" fmla="*/ 1200150 w 1234440"/>
              <a:gd name="connsiteY20" fmla="*/ 902970 h 1223010"/>
              <a:gd name="connsiteX21" fmla="*/ 1223010 w 1234440"/>
              <a:gd name="connsiteY21" fmla="*/ 857250 h 1223010"/>
              <a:gd name="connsiteX22" fmla="*/ 1234440 w 1234440"/>
              <a:gd name="connsiteY22" fmla="*/ 800100 h 1223010"/>
              <a:gd name="connsiteX23" fmla="*/ 1223010 w 1234440"/>
              <a:gd name="connsiteY23" fmla="*/ 571500 h 1223010"/>
              <a:gd name="connsiteX24" fmla="*/ 1200150 w 1234440"/>
              <a:gd name="connsiteY24" fmla="*/ 491490 h 1223010"/>
              <a:gd name="connsiteX25" fmla="*/ 1177290 w 1234440"/>
              <a:gd name="connsiteY25" fmla="*/ 457200 h 1223010"/>
              <a:gd name="connsiteX26" fmla="*/ 1165860 w 1234440"/>
              <a:gd name="connsiteY26" fmla="*/ 422910 h 1223010"/>
              <a:gd name="connsiteX27" fmla="*/ 1143000 w 1234440"/>
              <a:gd name="connsiteY27" fmla="*/ 388620 h 1223010"/>
              <a:gd name="connsiteX28" fmla="*/ 1120140 w 1234440"/>
              <a:gd name="connsiteY28" fmla="*/ 342900 h 1223010"/>
              <a:gd name="connsiteX29" fmla="*/ 1097280 w 1234440"/>
              <a:gd name="connsiteY29" fmla="*/ 308610 h 1223010"/>
              <a:gd name="connsiteX30" fmla="*/ 1051560 w 1234440"/>
              <a:gd name="connsiteY30" fmla="*/ 228600 h 1223010"/>
              <a:gd name="connsiteX31" fmla="*/ 1017270 w 1234440"/>
              <a:gd name="connsiteY31" fmla="*/ 205740 h 1223010"/>
              <a:gd name="connsiteX32" fmla="*/ 925830 w 1234440"/>
              <a:gd name="connsiteY32" fmla="*/ 102870 h 1223010"/>
              <a:gd name="connsiteX33" fmla="*/ 891540 w 1234440"/>
              <a:gd name="connsiteY33" fmla="*/ 91440 h 1223010"/>
              <a:gd name="connsiteX34" fmla="*/ 788670 w 1234440"/>
              <a:gd name="connsiteY34" fmla="*/ 68580 h 1223010"/>
              <a:gd name="connsiteX35" fmla="*/ 754380 w 1234440"/>
              <a:gd name="connsiteY35" fmla="*/ 57150 h 1223010"/>
              <a:gd name="connsiteX36" fmla="*/ 708660 w 1234440"/>
              <a:gd name="connsiteY36" fmla="*/ 45720 h 1223010"/>
              <a:gd name="connsiteX37" fmla="*/ 674370 w 1234440"/>
              <a:gd name="connsiteY37" fmla="*/ 34290 h 1223010"/>
              <a:gd name="connsiteX38" fmla="*/ 548640 w 1234440"/>
              <a:gd name="connsiteY38" fmla="*/ 11430 h 1223010"/>
              <a:gd name="connsiteX39" fmla="*/ 514350 w 1234440"/>
              <a:gd name="connsiteY39" fmla="*/ 0 h 1223010"/>
              <a:gd name="connsiteX40" fmla="*/ 434340 w 1234440"/>
              <a:gd name="connsiteY40" fmla="*/ 34290 h 1223010"/>
              <a:gd name="connsiteX41" fmla="*/ 365760 w 1234440"/>
              <a:gd name="connsiteY41" fmla="*/ 68580 h 1223010"/>
              <a:gd name="connsiteX42" fmla="*/ 342900 w 1234440"/>
              <a:gd name="connsiteY42" fmla="*/ 102870 h 1223010"/>
              <a:gd name="connsiteX43" fmla="*/ 274320 w 1234440"/>
              <a:gd name="connsiteY43" fmla="*/ 137160 h 1223010"/>
              <a:gd name="connsiteX44" fmla="*/ 240030 w 1234440"/>
              <a:gd name="connsiteY44" fmla="*/ 160020 h 1223010"/>
              <a:gd name="connsiteX45" fmla="*/ 194310 w 1234440"/>
              <a:gd name="connsiteY45" fmla="*/ 182880 h 1223010"/>
              <a:gd name="connsiteX46" fmla="*/ 160020 w 1234440"/>
              <a:gd name="connsiteY46" fmla="*/ 194310 h 1223010"/>
              <a:gd name="connsiteX47" fmla="*/ 125730 w 1234440"/>
              <a:gd name="connsiteY47" fmla="*/ 217170 h 1223010"/>
              <a:gd name="connsiteX48" fmla="*/ 114300 w 1234440"/>
              <a:gd name="connsiteY48" fmla="*/ 274320 h 1223010"/>
              <a:gd name="connsiteX49" fmla="*/ 68580 w 1234440"/>
              <a:gd name="connsiteY49" fmla="*/ 285750 h 122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34440" h="1223010">
                <a:moveTo>
                  <a:pt x="68580" y="285750"/>
                </a:moveTo>
                <a:lnTo>
                  <a:pt x="68580" y="285750"/>
                </a:lnTo>
                <a:cubicBezTo>
                  <a:pt x="62515" y="303945"/>
                  <a:pt x="28630" y="396832"/>
                  <a:pt x="22860" y="434340"/>
                </a:cubicBezTo>
                <a:cubicBezTo>
                  <a:pt x="17614" y="468440"/>
                  <a:pt x="15240" y="502920"/>
                  <a:pt x="11430" y="537210"/>
                </a:cubicBezTo>
                <a:cubicBezTo>
                  <a:pt x="7620" y="617220"/>
                  <a:pt x="0" y="697139"/>
                  <a:pt x="0" y="777240"/>
                </a:cubicBezTo>
                <a:cubicBezTo>
                  <a:pt x="0" y="830716"/>
                  <a:pt x="6589" y="884004"/>
                  <a:pt x="11430" y="937260"/>
                </a:cubicBezTo>
                <a:cubicBezTo>
                  <a:pt x="12145" y="945125"/>
                  <a:pt x="21886" y="1049612"/>
                  <a:pt x="34290" y="1074420"/>
                </a:cubicBezTo>
                <a:cubicBezTo>
                  <a:pt x="46577" y="1098994"/>
                  <a:pt x="57150" y="1127760"/>
                  <a:pt x="80010" y="1143000"/>
                </a:cubicBezTo>
                <a:cubicBezTo>
                  <a:pt x="134350" y="1179226"/>
                  <a:pt x="101268" y="1161516"/>
                  <a:pt x="182880" y="1188720"/>
                </a:cubicBezTo>
                <a:cubicBezTo>
                  <a:pt x="194310" y="1192530"/>
                  <a:pt x="205163" y="1199149"/>
                  <a:pt x="217170" y="1200150"/>
                </a:cubicBezTo>
                <a:cubicBezTo>
                  <a:pt x="377425" y="1213505"/>
                  <a:pt x="309076" y="1204038"/>
                  <a:pt x="422910" y="1223010"/>
                </a:cubicBezTo>
                <a:cubicBezTo>
                  <a:pt x="529590" y="1219200"/>
                  <a:pt x="636668" y="1221544"/>
                  <a:pt x="742950" y="1211580"/>
                </a:cubicBezTo>
                <a:cubicBezTo>
                  <a:pt x="783256" y="1207801"/>
                  <a:pt x="795474" y="1175808"/>
                  <a:pt x="822960" y="1154430"/>
                </a:cubicBezTo>
                <a:cubicBezTo>
                  <a:pt x="844647" y="1137562"/>
                  <a:pt x="866966" y="1120997"/>
                  <a:pt x="891540" y="1108710"/>
                </a:cubicBezTo>
                <a:cubicBezTo>
                  <a:pt x="906780" y="1101090"/>
                  <a:pt x="921599" y="1092562"/>
                  <a:pt x="937260" y="1085850"/>
                </a:cubicBezTo>
                <a:cubicBezTo>
                  <a:pt x="948334" y="1081104"/>
                  <a:pt x="960774" y="1079808"/>
                  <a:pt x="971550" y="1074420"/>
                </a:cubicBezTo>
                <a:cubicBezTo>
                  <a:pt x="983837" y="1068277"/>
                  <a:pt x="993214" y="1056971"/>
                  <a:pt x="1005840" y="1051560"/>
                </a:cubicBezTo>
                <a:cubicBezTo>
                  <a:pt x="1020279" y="1045372"/>
                  <a:pt x="1036513" y="1044644"/>
                  <a:pt x="1051560" y="1040130"/>
                </a:cubicBezTo>
                <a:cubicBezTo>
                  <a:pt x="1074640" y="1033206"/>
                  <a:pt x="1120140" y="1017270"/>
                  <a:pt x="1120140" y="1017270"/>
                </a:cubicBezTo>
                <a:cubicBezTo>
                  <a:pt x="1123950" y="1002030"/>
                  <a:pt x="1122561" y="984419"/>
                  <a:pt x="1131570" y="971550"/>
                </a:cubicBezTo>
                <a:cubicBezTo>
                  <a:pt x="1150109" y="945065"/>
                  <a:pt x="1185692" y="931886"/>
                  <a:pt x="1200150" y="902970"/>
                </a:cubicBezTo>
                <a:lnTo>
                  <a:pt x="1223010" y="857250"/>
                </a:lnTo>
                <a:cubicBezTo>
                  <a:pt x="1226820" y="838200"/>
                  <a:pt x="1234440" y="819527"/>
                  <a:pt x="1234440" y="800100"/>
                </a:cubicBezTo>
                <a:cubicBezTo>
                  <a:pt x="1234440" y="723805"/>
                  <a:pt x="1229346" y="647532"/>
                  <a:pt x="1223010" y="571500"/>
                </a:cubicBezTo>
                <a:cubicBezTo>
                  <a:pt x="1222278" y="562711"/>
                  <a:pt x="1206102" y="503394"/>
                  <a:pt x="1200150" y="491490"/>
                </a:cubicBezTo>
                <a:cubicBezTo>
                  <a:pt x="1194007" y="479203"/>
                  <a:pt x="1183433" y="469487"/>
                  <a:pt x="1177290" y="457200"/>
                </a:cubicBezTo>
                <a:cubicBezTo>
                  <a:pt x="1171902" y="446424"/>
                  <a:pt x="1171248" y="433686"/>
                  <a:pt x="1165860" y="422910"/>
                </a:cubicBezTo>
                <a:cubicBezTo>
                  <a:pt x="1159717" y="410623"/>
                  <a:pt x="1149816" y="400547"/>
                  <a:pt x="1143000" y="388620"/>
                </a:cubicBezTo>
                <a:cubicBezTo>
                  <a:pt x="1134546" y="373826"/>
                  <a:pt x="1128594" y="357694"/>
                  <a:pt x="1120140" y="342900"/>
                </a:cubicBezTo>
                <a:cubicBezTo>
                  <a:pt x="1113324" y="330973"/>
                  <a:pt x="1104096" y="320537"/>
                  <a:pt x="1097280" y="308610"/>
                </a:cubicBezTo>
                <a:cubicBezTo>
                  <a:pt x="1085327" y="287692"/>
                  <a:pt x="1070125" y="247165"/>
                  <a:pt x="1051560" y="228600"/>
                </a:cubicBezTo>
                <a:cubicBezTo>
                  <a:pt x="1041846" y="218886"/>
                  <a:pt x="1028700" y="213360"/>
                  <a:pt x="1017270" y="205740"/>
                </a:cubicBezTo>
                <a:cubicBezTo>
                  <a:pt x="995488" y="173066"/>
                  <a:pt x="959384" y="114055"/>
                  <a:pt x="925830" y="102870"/>
                </a:cubicBezTo>
                <a:cubicBezTo>
                  <a:pt x="914400" y="99060"/>
                  <a:pt x="903229" y="94362"/>
                  <a:pt x="891540" y="91440"/>
                </a:cubicBezTo>
                <a:cubicBezTo>
                  <a:pt x="797260" y="67870"/>
                  <a:pt x="870805" y="92047"/>
                  <a:pt x="788670" y="68580"/>
                </a:cubicBezTo>
                <a:cubicBezTo>
                  <a:pt x="777085" y="65270"/>
                  <a:pt x="765965" y="60460"/>
                  <a:pt x="754380" y="57150"/>
                </a:cubicBezTo>
                <a:cubicBezTo>
                  <a:pt x="739275" y="52834"/>
                  <a:pt x="723765" y="50036"/>
                  <a:pt x="708660" y="45720"/>
                </a:cubicBezTo>
                <a:cubicBezTo>
                  <a:pt x="697075" y="42410"/>
                  <a:pt x="686131" y="36904"/>
                  <a:pt x="674370" y="34290"/>
                </a:cubicBezTo>
                <a:cubicBezTo>
                  <a:pt x="582655" y="13909"/>
                  <a:pt x="631845" y="32231"/>
                  <a:pt x="548640" y="11430"/>
                </a:cubicBezTo>
                <a:cubicBezTo>
                  <a:pt x="536951" y="8508"/>
                  <a:pt x="525780" y="3810"/>
                  <a:pt x="514350" y="0"/>
                </a:cubicBezTo>
                <a:cubicBezTo>
                  <a:pt x="419197" y="23788"/>
                  <a:pt x="513275" y="-5177"/>
                  <a:pt x="434340" y="34290"/>
                </a:cubicBezTo>
                <a:cubicBezTo>
                  <a:pt x="339696" y="81612"/>
                  <a:pt x="464030" y="3066"/>
                  <a:pt x="365760" y="68580"/>
                </a:cubicBezTo>
                <a:cubicBezTo>
                  <a:pt x="358140" y="80010"/>
                  <a:pt x="352614" y="93156"/>
                  <a:pt x="342900" y="102870"/>
                </a:cubicBezTo>
                <a:cubicBezTo>
                  <a:pt x="310143" y="135627"/>
                  <a:pt x="311505" y="118567"/>
                  <a:pt x="274320" y="137160"/>
                </a:cubicBezTo>
                <a:cubicBezTo>
                  <a:pt x="262033" y="143303"/>
                  <a:pt x="251957" y="153204"/>
                  <a:pt x="240030" y="160020"/>
                </a:cubicBezTo>
                <a:cubicBezTo>
                  <a:pt x="225236" y="168474"/>
                  <a:pt x="209971" y="176168"/>
                  <a:pt x="194310" y="182880"/>
                </a:cubicBezTo>
                <a:cubicBezTo>
                  <a:pt x="183236" y="187626"/>
                  <a:pt x="170796" y="188922"/>
                  <a:pt x="160020" y="194310"/>
                </a:cubicBezTo>
                <a:cubicBezTo>
                  <a:pt x="147733" y="200453"/>
                  <a:pt x="137160" y="209550"/>
                  <a:pt x="125730" y="217170"/>
                </a:cubicBezTo>
                <a:cubicBezTo>
                  <a:pt x="121920" y="236220"/>
                  <a:pt x="125076" y="258156"/>
                  <a:pt x="114300" y="274320"/>
                </a:cubicBezTo>
                <a:cubicBezTo>
                  <a:pt x="107617" y="284345"/>
                  <a:pt x="76200" y="283845"/>
                  <a:pt x="68580" y="285750"/>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Freeform 5">
            <a:extLst>
              <a:ext uri="{FF2B5EF4-FFF2-40B4-BE49-F238E27FC236}">
                <a16:creationId xmlns:a16="http://schemas.microsoft.com/office/drawing/2014/main" id="{83D6CE35-F763-2949-8D12-15F7BBE7283F}"/>
              </a:ext>
            </a:extLst>
          </p:cNvPr>
          <p:cNvSpPr/>
          <p:nvPr/>
        </p:nvSpPr>
        <p:spPr>
          <a:xfrm>
            <a:off x="6004560" y="4587240"/>
            <a:ext cx="1234440" cy="1223010"/>
          </a:xfrm>
          <a:custGeom>
            <a:avLst/>
            <a:gdLst>
              <a:gd name="connsiteX0" fmla="*/ 68580 w 1234440"/>
              <a:gd name="connsiteY0" fmla="*/ 285750 h 1223010"/>
              <a:gd name="connsiteX1" fmla="*/ 68580 w 1234440"/>
              <a:gd name="connsiteY1" fmla="*/ 285750 h 1223010"/>
              <a:gd name="connsiteX2" fmla="*/ 22860 w 1234440"/>
              <a:gd name="connsiteY2" fmla="*/ 434340 h 1223010"/>
              <a:gd name="connsiteX3" fmla="*/ 11430 w 1234440"/>
              <a:gd name="connsiteY3" fmla="*/ 537210 h 1223010"/>
              <a:gd name="connsiteX4" fmla="*/ 0 w 1234440"/>
              <a:gd name="connsiteY4" fmla="*/ 777240 h 1223010"/>
              <a:gd name="connsiteX5" fmla="*/ 11430 w 1234440"/>
              <a:gd name="connsiteY5" fmla="*/ 937260 h 1223010"/>
              <a:gd name="connsiteX6" fmla="*/ 34290 w 1234440"/>
              <a:gd name="connsiteY6" fmla="*/ 1074420 h 1223010"/>
              <a:gd name="connsiteX7" fmla="*/ 80010 w 1234440"/>
              <a:gd name="connsiteY7" fmla="*/ 1143000 h 1223010"/>
              <a:gd name="connsiteX8" fmla="*/ 182880 w 1234440"/>
              <a:gd name="connsiteY8" fmla="*/ 1188720 h 1223010"/>
              <a:gd name="connsiteX9" fmla="*/ 217170 w 1234440"/>
              <a:gd name="connsiteY9" fmla="*/ 1200150 h 1223010"/>
              <a:gd name="connsiteX10" fmla="*/ 422910 w 1234440"/>
              <a:gd name="connsiteY10" fmla="*/ 1223010 h 1223010"/>
              <a:gd name="connsiteX11" fmla="*/ 742950 w 1234440"/>
              <a:gd name="connsiteY11" fmla="*/ 1211580 h 1223010"/>
              <a:gd name="connsiteX12" fmla="*/ 822960 w 1234440"/>
              <a:gd name="connsiteY12" fmla="*/ 1154430 h 1223010"/>
              <a:gd name="connsiteX13" fmla="*/ 891540 w 1234440"/>
              <a:gd name="connsiteY13" fmla="*/ 1108710 h 1223010"/>
              <a:gd name="connsiteX14" fmla="*/ 937260 w 1234440"/>
              <a:gd name="connsiteY14" fmla="*/ 1085850 h 1223010"/>
              <a:gd name="connsiteX15" fmla="*/ 971550 w 1234440"/>
              <a:gd name="connsiteY15" fmla="*/ 1074420 h 1223010"/>
              <a:gd name="connsiteX16" fmla="*/ 1005840 w 1234440"/>
              <a:gd name="connsiteY16" fmla="*/ 1051560 h 1223010"/>
              <a:gd name="connsiteX17" fmla="*/ 1051560 w 1234440"/>
              <a:gd name="connsiteY17" fmla="*/ 1040130 h 1223010"/>
              <a:gd name="connsiteX18" fmla="*/ 1120140 w 1234440"/>
              <a:gd name="connsiteY18" fmla="*/ 1017270 h 1223010"/>
              <a:gd name="connsiteX19" fmla="*/ 1131570 w 1234440"/>
              <a:gd name="connsiteY19" fmla="*/ 971550 h 1223010"/>
              <a:gd name="connsiteX20" fmla="*/ 1200150 w 1234440"/>
              <a:gd name="connsiteY20" fmla="*/ 902970 h 1223010"/>
              <a:gd name="connsiteX21" fmla="*/ 1223010 w 1234440"/>
              <a:gd name="connsiteY21" fmla="*/ 857250 h 1223010"/>
              <a:gd name="connsiteX22" fmla="*/ 1234440 w 1234440"/>
              <a:gd name="connsiteY22" fmla="*/ 800100 h 1223010"/>
              <a:gd name="connsiteX23" fmla="*/ 1223010 w 1234440"/>
              <a:gd name="connsiteY23" fmla="*/ 571500 h 1223010"/>
              <a:gd name="connsiteX24" fmla="*/ 1200150 w 1234440"/>
              <a:gd name="connsiteY24" fmla="*/ 491490 h 1223010"/>
              <a:gd name="connsiteX25" fmla="*/ 1177290 w 1234440"/>
              <a:gd name="connsiteY25" fmla="*/ 457200 h 1223010"/>
              <a:gd name="connsiteX26" fmla="*/ 1165860 w 1234440"/>
              <a:gd name="connsiteY26" fmla="*/ 422910 h 1223010"/>
              <a:gd name="connsiteX27" fmla="*/ 1143000 w 1234440"/>
              <a:gd name="connsiteY27" fmla="*/ 388620 h 1223010"/>
              <a:gd name="connsiteX28" fmla="*/ 1120140 w 1234440"/>
              <a:gd name="connsiteY28" fmla="*/ 342900 h 1223010"/>
              <a:gd name="connsiteX29" fmla="*/ 1097280 w 1234440"/>
              <a:gd name="connsiteY29" fmla="*/ 308610 h 1223010"/>
              <a:gd name="connsiteX30" fmla="*/ 1051560 w 1234440"/>
              <a:gd name="connsiteY30" fmla="*/ 228600 h 1223010"/>
              <a:gd name="connsiteX31" fmla="*/ 1017270 w 1234440"/>
              <a:gd name="connsiteY31" fmla="*/ 205740 h 1223010"/>
              <a:gd name="connsiteX32" fmla="*/ 925830 w 1234440"/>
              <a:gd name="connsiteY32" fmla="*/ 102870 h 1223010"/>
              <a:gd name="connsiteX33" fmla="*/ 891540 w 1234440"/>
              <a:gd name="connsiteY33" fmla="*/ 91440 h 1223010"/>
              <a:gd name="connsiteX34" fmla="*/ 788670 w 1234440"/>
              <a:gd name="connsiteY34" fmla="*/ 68580 h 1223010"/>
              <a:gd name="connsiteX35" fmla="*/ 754380 w 1234440"/>
              <a:gd name="connsiteY35" fmla="*/ 57150 h 1223010"/>
              <a:gd name="connsiteX36" fmla="*/ 708660 w 1234440"/>
              <a:gd name="connsiteY36" fmla="*/ 45720 h 1223010"/>
              <a:gd name="connsiteX37" fmla="*/ 674370 w 1234440"/>
              <a:gd name="connsiteY37" fmla="*/ 34290 h 1223010"/>
              <a:gd name="connsiteX38" fmla="*/ 548640 w 1234440"/>
              <a:gd name="connsiteY38" fmla="*/ 11430 h 1223010"/>
              <a:gd name="connsiteX39" fmla="*/ 514350 w 1234440"/>
              <a:gd name="connsiteY39" fmla="*/ 0 h 1223010"/>
              <a:gd name="connsiteX40" fmla="*/ 434340 w 1234440"/>
              <a:gd name="connsiteY40" fmla="*/ 34290 h 1223010"/>
              <a:gd name="connsiteX41" fmla="*/ 365760 w 1234440"/>
              <a:gd name="connsiteY41" fmla="*/ 68580 h 1223010"/>
              <a:gd name="connsiteX42" fmla="*/ 342900 w 1234440"/>
              <a:gd name="connsiteY42" fmla="*/ 102870 h 1223010"/>
              <a:gd name="connsiteX43" fmla="*/ 274320 w 1234440"/>
              <a:gd name="connsiteY43" fmla="*/ 137160 h 1223010"/>
              <a:gd name="connsiteX44" fmla="*/ 240030 w 1234440"/>
              <a:gd name="connsiteY44" fmla="*/ 160020 h 1223010"/>
              <a:gd name="connsiteX45" fmla="*/ 194310 w 1234440"/>
              <a:gd name="connsiteY45" fmla="*/ 182880 h 1223010"/>
              <a:gd name="connsiteX46" fmla="*/ 160020 w 1234440"/>
              <a:gd name="connsiteY46" fmla="*/ 194310 h 1223010"/>
              <a:gd name="connsiteX47" fmla="*/ 125730 w 1234440"/>
              <a:gd name="connsiteY47" fmla="*/ 217170 h 1223010"/>
              <a:gd name="connsiteX48" fmla="*/ 114300 w 1234440"/>
              <a:gd name="connsiteY48" fmla="*/ 274320 h 1223010"/>
              <a:gd name="connsiteX49" fmla="*/ 68580 w 1234440"/>
              <a:gd name="connsiteY49" fmla="*/ 285750 h 122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34440" h="1223010">
                <a:moveTo>
                  <a:pt x="68580" y="285750"/>
                </a:moveTo>
                <a:lnTo>
                  <a:pt x="68580" y="285750"/>
                </a:lnTo>
                <a:cubicBezTo>
                  <a:pt x="62515" y="303945"/>
                  <a:pt x="28630" y="396832"/>
                  <a:pt x="22860" y="434340"/>
                </a:cubicBezTo>
                <a:cubicBezTo>
                  <a:pt x="17614" y="468440"/>
                  <a:pt x="15240" y="502920"/>
                  <a:pt x="11430" y="537210"/>
                </a:cubicBezTo>
                <a:cubicBezTo>
                  <a:pt x="7620" y="617220"/>
                  <a:pt x="0" y="697139"/>
                  <a:pt x="0" y="777240"/>
                </a:cubicBezTo>
                <a:cubicBezTo>
                  <a:pt x="0" y="830716"/>
                  <a:pt x="6589" y="884004"/>
                  <a:pt x="11430" y="937260"/>
                </a:cubicBezTo>
                <a:cubicBezTo>
                  <a:pt x="12145" y="945125"/>
                  <a:pt x="21886" y="1049612"/>
                  <a:pt x="34290" y="1074420"/>
                </a:cubicBezTo>
                <a:cubicBezTo>
                  <a:pt x="46577" y="1098994"/>
                  <a:pt x="57150" y="1127760"/>
                  <a:pt x="80010" y="1143000"/>
                </a:cubicBezTo>
                <a:cubicBezTo>
                  <a:pt x="134350" y="1179226"/>
                  <a:pt x="101268" y="1161516"/>
                  <a:pt x="182880" y="1188720"/>
                </a:cubicBezTo>
                <a:cubicBezTo>
                  <a:pt x="194310" y="1192530"/>
                  <a:pt x="205163" y="1199149"/>
                  <a:pt x="217170" y="1200150"/>
                </a:cubicBezTo>
                <a:cubicBezTo>
                  <a:pt x="377425" y="1213505"/>
                  <a:pt x="309076" y="1204038"/>
                  <a:pt x="422910" y="1223010"/>
                </a:cubicBezTo>
                <a:cubicBezTo>
                  <a:pt x="529590" y="1219200"/>
                  <a:pt x="636668" y="1221544"/>
                  <a:pt x="742950" y="1211580"/>
                </a:cubicBezTo>
                <a:cubicBezTo>
                  <a:pt x="783256" y="1207801"/>
                  <a:pt x="795474" y="1175808"/>
                  <a:pt x="822960" y="1154430"/>
                </a:cubicBezTo>
                <a:cubicBezTo>
                  <a:pt x="844647" y="1137562"/>
                  <a:pt x="866966" y="1120997"/>
                  <a:pt x="891540" y="1108710"/>
                </a:cubicBezTo>
                <a:cubicBezTo>
                  <a:pt x="906780" y="1101090"/>
                  <a:pt x="921599" y="1092562"/>
                  <a:pt x="937260" y="1085850"/>
                </a:cubicBezTo>
                <a:cubicBezTo>
                  <a:pt x="948334" y="1081104"/>
                  <a:pt x="960774" y="1079808"/>
                  <a:pt x="971550" y="1074420"/>
                </a:cubicBezTo>
                <a:cubicBezTo>
                  <a:pt x="983837" y="1068277"/>
                  <a:pt x="993214" y="1056971"/>
                  <a:pt x="1005840" y="1051560"/>
                </a:cubicBezTo>
                <a:cubicBezTo>
                  <a:pt x="1020279" y="1045372"/>
                  <a:pt x="1036513" y="1044644"/>
                  <a:pt x="1051560" y="1040130"/>
                </a:cubicBezTo>
                <a:cubicBezTo>
                  <a:pt x="1074640" y="1033206"/>
                  <a:pt x="1120140" y="1017270"/>
                  <a:pt x="1120140" y="1017270"/>
                </a:cubicBezTo>
                <a:cubicBezTo>
                  <a:pt x="1123950" y="1002030"/>
                  <a:pt x="1122561" y="984419"/>
                  <a:pt x="1131570" y="971550"/>
                </a:cubicBezTo>
                <a:cubicBezTo>
                  <a:pt x="1150109" y="945065"/>
                  <a:pt x="1185692" y="931886"/>
                  <a:pt x="1200150" y="902970"/>
                </a:cubicBezTo>
                <a:lnTo>
                  <a:pt x="1223010" y="857250"/>
                </a:lnTo>
                <a:cubicBezTo>
                  <a:pt x="1226820" y="838200"/>
                  <a:pt x="1234440" y="819527"/>
                  <a:pt x="1234440" y="800100"/>
                </a:cubicBezTo>
                <a:cubicBezTo>
                  <a:pt x="1234440" y="723805"/>
                  <a:pt x="1229346" y="647532"/>
                  <a:pt x="1223010" y="571500"/>
                </a:cubicBezTo>
                <a:cubicBezTo>
                  <a:pt x="1222278" y="562711"/>
                  <a:pt x="1206102" y="503394"/>
                  <a:pt x="1200150" y="491490"/>
                </a:cubicBezTo>
                <a:cubicBezTo>
                  <a:pt x="1194007" y="479203"/>
                  <a:pt x="1183433" y="469487"/>
                  <a:pt x="1177290" y="457200"/>
                </a:cubicBezTo>
                <a:cubicBezTo>
                  <a:pt x="1171902" y="446424"/>
                  <a:pt x="1171248" y="433686"/>
                  <a:pt x="1165860" y="422910"/>
                </a:cubicBezTo>
                <a:cubicBezTo>
                  <a:pt x="1159717" y="410623"/>
                  <a:pt x="1149816" y="400547"/>
                  <a:pt x="1143000" y="388620"/>
                </a:cubicBezTo>
                <a:cubicBezTo>
                  <a:pt x="1134546" y="373826"/>
                  <a:pt x="1128594" y="357694"/>
                  <a:pt x="1120140" y="342900"/>
                </a:cubicBezTo>
                <a:cubicBezTo>
                  <a:pt x="1113324" y="330973"/>
                  <a:pt x="1104096" y="320537"/>
                  <a:pt x="1097280" y="308610"/>
                </a:cubicBezTo>
                <a:cubicBezTo>
                  <a:pt x="1085327" y="287692"/>
                  <a:pt x="1070125" y="247165"/>
                  <a:pt x="1051560" y="228600"/>
                </a:cubicBezTo>
                <a:cubicBezTo>
                  <a:pt x="1041846" y="218886"/>
                  <a:pt x="1028700" y="213360"/>
                  <a:pt x="1017270" y="205740"/>
                </a:cubicBezTo>
                <a:cubicBezTo>
                  <a:pt x="995488" y="173066"/>
                  <a:pt x="959384" y="114055"/>
                  <a:pt x="925830" y="102870"/>
                </a:cubicBezTo>
                <a:cubicBezTo>
                  <a:pt x="914400" y="99060"/>
                  <a:pt x="903229" y="94362"/>
                  <a:pt x="891540" y="91440"/>
                </a:cubicBezTo>
                <a:cubicBezTo>
                  <a:pt x="797260" y="67870"/>
                  <a:pt x="870805" y="92047"/>
                  <a:pt x="788670" y="68580"/>
                </a:cubicBezTo>
                <a:cubicBezTo>
                  <a:pt x="777085" y="65270"/>
                  <a:pt x="765965" y="60460"/>
                  <a:pt x="754380" y="57150"/>
                </a:cubicBezTo>
                <a:cubicBezTo>
                  <a:pt x="739275" y="52834"/>
                  <a:pt x="723765" y="50036"/>
                  <a:pt x="708660" y="45720"/>
                </a:cubicBezTo>
                <a:cubicBezTo>
                  <a:pt x="697075" y="42410"/>
                  <a:pt x="686131" y="36904"/>
                  <a:pt x="674370" y="34290"/>
                </a:cubicBezTo>
                <a:cubicBezTo>
                  <a:pt x="582655" y="13909"/>
                  <a:pt x="631845" y="32231"/>
                  <a:pt x="548640" y="11430"/>
                </a:cubicBezTo>
                <a:cubicBezTo>
                  <a:pt x="536951" y="8508"/>
                  <a:pt x="525780" y="3810"/>
                  <a:pt x="514350" y="0"/>
                </a:cubicBezTo>
                <a:cubicBezTo>
                  <a:pt x="419197" y="23788"/>
                  <a:pt x="513275" y="-5177"/>
                  <a:pt x="434340" y="34290"/>
                </a:cubicBezTo>
                <a:cubicBezTo>
                  <a:pt x="339696" y="81612"/>
                  <a:pt x="464030" y="3066"/>
                  <a:pt x="365760" y="68580"/>
                </a:cubicBezTo>
                <a:cubicBezTo>
                  <a:pt x="358140" y="80010"/>
                  <a:pt x="352614" y="93156"/>
                  <a:pt x="342900" y="102870"/>
                </a:cubicBezTo>
                <a:cubicBezTo>
                  <a:pt x="310143" y="135627"/>
                  <a:pt x="311505" y="118567"/>
                  <a:pt x="274320" y="137160"/>
                </a:cubicBezTo>
                <a:cubicBezTo>
                  <a:pt x="262033" y="143303"/>
                  <a:pt x="251957" y="153204"/>
                  <a:pt x="240030" y="160020"/>
                </a:cubicBezTo>
                <a:cubicBezTo>
                  <a:pt x="225236" y="168474"/>
                  <a:pt x="209971" y="176168"/>
                  <a:pt x="194310" y="182880"/>
                </a:cubicBezTo>
                <a:cubicBezTo>
                  <a:pt x="183236" y="187626"/>
                  <a:pt x="170796" y="188922"/>
                  <a:pt x="160020" y="194310"/>
                </a:cubicBezTo>
                <a:cubicBezTo>
                  <a:pt x="147733" y="200453"/>
                  <a:pt x="137160" y="209550"/>
                  <a:pt x="125730" y="217170"/>
                </a:cubicBezTo>
                <a:cubicBezTo>
                  <a:pt x="121920" y="236220"/>
                  <a:pt x="125076" y="258156"/>
                  <a:pt x="114300" y="274320"/>
                </a:cubicBezTo>
                <a:cubicBezTo>
                  <a:pt x="107617" y="284345"/>
                  <a:pt x="76200" y="283845"/>
                  <a:pt x="68580" y="285750"/>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Freeform 6">
            <a:extLst>
              <a:ext uri="{FF2B5EF4-FFF2-40B4-BE49-F238E27FC236}">
                <a16:creationId xmlns:a16="http://schemas.microsoft.com/office/drawing/2014/main" id="{019739CB-1DA8-ED42-BA3D-3EBDFABD3A74}"/>
              </a:ext>
            </a:extLst>
          </p:cNvPr>
          <p:cNvSpPr/>
          <p:nvPr/>
        </p:nvSpPr>
        <p:spPr>
          <a:xfrm>
            <a:off x="7791450" y="2373630"/>
            <a:ext cx="1234440" cy="1223010"/>
          </a:xfrm>
          <a:custGeom>
            <a:avLst/>
            <a:gdLst>
              <a:gd name="connsiteX0" fmla="*/ 68580 w 1234440"/>
              <a:gd name="connsiteY0" fmla="*/ 285750 h 1223010"/>
              <a:gd name="connsiteX1" fmla="*/ 68580 w 1234440"/>
              <a:gd name="connsiteY1" fmla="*/ 285750 h 1223010"/>
              <a:gd name="connsiteX2" fmla="*/ 22860 w 1234440"/>
              <a:gd name="connsiteY2" fmla="*/ 434340 h 1223010"/>
              <a:gd name="connsiteX3" fmla="*/ 11430 w 1234440"/>
              <a:gd name="connsiteY3" fmla="*/ 537210 h 1223010"/>
              <a:gd name="connsiteX4" fmla="*/ 0 w 1234440"/>
              <a:gd name="connsiteY4" fmla="*/ 777240 h 1223010"/>
              <a:gd name="connsiteX5" fmla="*/ 11430 w 1234440"/>
              <a:gd name="connsiteY5" fmla="*/ 937260 h 1223010"/>
              <a:gd name="connsiteX6" fmla="*/ 34290 w 1234440"/>
              <a:gd name="connsiteY6" fmla="*/ 1074420 h 1223010"/>
              <a:gd name="connsiteX7" fmla="*/ 80010 w 1234440"/>
              <a:gd name="connsiteY7" fmla="*/ 1143000 h 1223010"/>
              <a:gd name="connsiteX8" fmla="*/ 182880 w 1234440"/>
              <a:gd name="connsiteY8" fmla="*/ 1188720 h 1223010"/>
              <a:gd name="connsiteX9" fmla="*/ 217170 w 1234440"/>
              <a:gd name="connsiteY9" fmla="*/ 1200150 h 1223010"/>
              <a:gd name="connsiteX10" fmla="*/ 422910 w 1234440"/>
              <a:gd name="connsiteY10" fmla="*/ 1223010 h 1223010"/>
              <a:gd name="connsiteX11" fmla="*/ 742950 w 1234440"/>
              <a:gd name="connsiteY11" fmla="*/ 1211580 h 1223010"/>
              <a:gd name="connsiteX12" fmla="*/ 822960 w 1234440"/>
              <a:gd name="connsiteY12" fmla="*/ 1154430 h 1223010"/>
              <a:gd name="connsiteX13" fmla="*/ 891540 w 1234440"/>
              <a:gd name="connsiteY13" fmla="*/ 1108710 h 1223010"/>
              <a:gd name="connsiteX14" fmla="*/ 937260 w 1234440"/>
              <a:gd name="connsiteY14" fmla="*/ 1085850 h 1223010"/>
              <a:gd name="connsiteX15" fmla="*/ 971550 w 1234440"/>
              <a:gd name="connsiteY15" fmla="*/ 1074420 h 1223010"/>
              <a:gd name="connsiteX16" fmla="*/ 1005840 w 1234440"/>
              <a:gd name="connsiteY16" fmla="*/ 1051560 h 1223010"/>
              <a:gd name="connsiteX17" fmla="*/ 1051560 w 1234440"/>
              <a:gd name="connsiteY17" fmla="*/ 1040130 h 1223010"/>
              <a:gd name="connsiteX18" fmla="*/ 1120140 w 1234440"/>
              <a:gd name="connsiteY18" fmla="*/ 1017270 h 1223010"/>
              <a:gd name="connsiteX19" fmla="*/ 1131570 w 1234440"/>
              <a:gd name="connsiteY19" fmla="*/ 971550 h 1223010"/>
              <a:gd name="connsiteX20" fmla="*/ 1200150 w 1234440"/>
              <a:gd name="connsiteY20" fmla="*/ 902970 h 1223010"/>
              <a:gd name="connsiteX21" fmla="*/ 1223010 w 1234440"/>
              <a:gd name="connsiteY21" fmla="*/ 857250 h 1223010"/>
              <a:gd name="connsiteX22" fmla="*/ 1234440 w 1234440"/>
              <a:gd name="connsiteY22" fmla="*/ 800100 h 1223010"/>
              <a:gd name="connsiteX23" fmla="*/ 1223010 w 1234440"/>
              <a:gd name="connsiteY23" fmla="*/ 571500 h 1223010"/>
              <a:gd name="connsiteX24" fmla="*/ 1200150 w 1234440"/>
              <a:gd name="connsiteY24" fmla="*/ 491490 h 1223010"/>
              <a:gd name="connsiteX25" fmla="*/ 1177290 w 1234440"/>
              <a:gd name="connsiteY25" fmla="*/ 457200 h 1223010"/>
              <a:gd name="connsiteX26" fmla="*/ 1165860 w 1234440"/>
              <a:gd name="connsiteY26" fmla="*/ 422910 h 1223010"/>
              <a:gd name="connsiteX27" fmla="*/ 1143000 w 1234440"/>
              <a:gd name="connsiteY27" fmla="*/ 388620 h 1223010"/>
              <a:gd name="connsiteX28" fmla="*/ 1120140 w 1234440"/>
              <a:gd name="connsiteY28" fmla="*/ 342900 h 1223010"/>
              <a:gd name="connsiteX29" fmla="*/ 1097280 w 1234440"/>
              <a:gd name="connsiteY29" fmla="*/ 308610 h 1223010"/>
              <a:gd name="connsiteX30" fmla="*/ 1051560 w 1234440"/>
              <a:gd name="connsiteY30" fmla="*/ 228600 h 1223010"/>
              <a:gd name="connsiteX31" fmla="*/ 1017270 w 1234440"/>
              <a:gd name="connsiteY31" fmla="*/ 205740 h 1223010"/>
              <a:gd name="connsiteX32" fmla="*/ 925830 w 1234440"/>
              <a:gd name="connsiteY32" fmla="*/ 102870 h 1223010"/>
              <a:gd name="connsiteX33" fmla="*/ 891540 w 1234440"/>
              <a:gd name="connsiteY33" fmla="*/ 91440 h 1223010"/>
              <a:gd name="connsiteX34" fmla="*/ 788670 w 1234440"/>
              <a:gd name="connsiteY34" fmla="*/ 68580 h 1223010"/>
              <a:gd name="connsiteX35" fmla="*/ 754380 w 1234440"/>
              <a:gd name="connsiteY35" fmla="*/ 57150 h 1223010"/>
              <a:gd name="connsiteX36" fmla="*/ 708660 w 1234440"/>
              <a:gd name="connsiteY36" fmla="*/ 45720 h 1223010"/>
              <a:gd name="connsiteX37" fmla="*/ 674370 w 1234440"/>
              <a:gd name="connsiteY37" fmla="*/ 34290 h 1223010"/>
              <a:gd name="connsiteX38" fmla="*/ 548640 w 1234440"/>
              <a:gd name="connsiteY38" fmla="*/ 11430 h 1223010"/>
              <a:gd name="connsiteX39" fmla="*/ 514350 w 1234440"/>
              <a:gd name="connsiteY39" fmla="*/ 0 h 1223010"/>
              <a:gd name="connsiteX40" fmla="*/ 434340 w 1234440"/>
              <a:gd name="connsiteY40" fmla="*/ 34290 h 1223010"/>
              <a:gd name="connsiteX41" fmla="*/ 365760 w 1234440"/>
              <a:gd name="connsiteY41" fmla="*/ 68580 h 1223010"/>
              <a:gd name="connsiteX42" fmla="*/ 342900 w 1234440"/>
              <a:gd name="connsiteY42" fmla="*/ 102870 h 1223010"/>
              <a:gd name="connsiteX43" fmla="*/ 274320 w 1234440"/>
              <a:gd name="connsiteY43" fmla="*/ 137160 h 1223010"/>
              <a:gd name="connsiteX44" fmla="*/ 240030 w 1234440"/>
              <a:gd name="connsiteY44" fmla="*/ 160020 h 1223010"/>
              <a:gd name="connsiteX45" fmla="*/ 194310 w 1234440"/>
              <a:gd name="connsiteY45" fmla="*/ 182880 h 1223010"/>
              <a:gd name="connsiteX46" fmla="*/ 160020 w 1234440"/>
              <a:gd name="connsiteY46" fmla="*/ 194310 h 1223010"/>
              <a:gd name="connsiteX47" fmla="*/ 125730 w 1234440"/>
              <a:gd name="connsiteY47" fmla="*/ 217170 h 1223010"/>
              <a:gd name="connsiteX48" fmla="*/ 114300 w 1234440"/>
              <a:gd name="connsiteY48" fmla="*/ 274320 h 1223010"/>
              <a:gd name="connsiteX49" fmla="*/ 68580 w 1234440"/>
              <a:gd name="connsiteY49" fmla="*/ 285750 h 122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34440" h="1223010">
                <a:moveTo>
                  <a:pt x="68580" y="285750"/>
                </a:moveTo>
                <a:lnTo>
                  <a:pt x="68580" y="285750"/>
                </a:lnTo>
                <a:cubicBezTo>
                  <a:pt x="62515" y="303945"/>
                  <a:pt x="28630" y="396832"/>
                  <a:pt x="22860" y="434340"/>
                </a:cubicBezTo>
                <a:cubicBezTo>
                  <a:pt x="17614" y="468440"/>
                  <a:pt x="15240" y="502920"/>
                  <a:pt x="11430" y="537210"/>
                </a:cubicBezTo>
                <a:cubicBezTo>
                  <a:pt x="7620" y="617220"/>
                  <a:pt x="0" y="697139"/>
                  <a:pt x="0" y="777240"/>
                </a:cubicBezTo>
                <a:cubicBezTo>
                  <a:pt x="0" y="830716"/>
                  <a:pt x="6589" y="884004"/>
                  <a:pt x="11430" y="937260"/>
                </a:cubicBezTo>
                <a:cubicBezTo>
                  <a:pt x="12145" y="945125"/>
                  <a:pt x="21886" y="1049612"/>
                  <a:pt x="34290" y="1074420"/>
                </a:cubicBezTo>
                <a:cubicBezTo>
                  <a:pt x="46577" y="1098994"/>
                  <a:pt x="57150" y="1127760"/>
                  <a:pt x="80010" y="1143000"/>
                </a:cubicBezTo>
                <a:cubicBezTo>
                  <a:pt x="134350" y="1179226"/>
                  <a:pt x="101268" y="1161516"/>
                  <a:pt x="182880" y="1188720"/>
                </a:cubicBezTo>
                <a:cubicBezTo>
                  <a:pt x="194310" y="1192530"/>
                  <a:pt x="205163" y="1199149"/>
                  <a:pt x="217170" y="1200150"/>
                </a:cubicBezTo>
                <a:cubicBezTo>
                  <a:pt x="377425" y="1213505"/>
                  <a:pt x="309076" y="1204038"/>
                  <a:pt x="422910" y="1223010"/>
                </a:cubicBezTo>
                <a:cubicBezTo>
                  <a:pt x="529590" y="1219200"/>
                  <a:pt x="636668" y="1221544"/>
                  <a:pt x="742950" y="1211580"/>
                </a:cubicBezTo>
                <a:cubicBezTo>
                  <a:pt x="783256" y="1207801"/>
                  <a:pt x="795474" y="1175808"/>
                  <a:pt x="822960" y="1154430"/>
                </a:cubicBezTo>
                <a:cubicBezTo>
                  <a:pt x="844647" y="1137562"/>
                  <a:pt x="866966" y="1120997"/>
                  <a:pt x="891540" y="1108710"/>
                </a:cubicBezTo>
                <a:cubicBezTo>
                  <a:pt x="906780" y="1101090"/>
                  <a:pt x="921599" y="1092562"/>
                  <a:pt x="937260" y="1085850"/>
                </a:cubicBezTo>
                <a:cubicBezTo>
                  <a:pt x="948334" y="1081104"/>
                  <a:pt x="960774" y="1079808"/>
                  <a:pt x="971550" y="1074420"/>
                </a:cubicBezTo>
                <a:cubicBezTo>
                  <a:pt x="983837" y="1068277"/>
                  <a:pt x="993214" y="1056971"/>
                  <a:pt x="1005840" y="1051560"/>
                </a:cubicBezTo>
                <a:cubicBezTo>
                  <a:pt x="1020279" y="1045372"/>
                  <a:pt x="1036513" y="1044644"/>
                  <a:pt x="1051560" y="1040130"/>
                </a:cubicBezTo>
                <a:cubicBezTo>
                  <a:pt x="1074640" y="1033206"/>
                  <a:pt x="1120140" y="1017270"/>
                  <a:pt x="1120140" y="1017270"/>
                </a:cubicBezTo>
                <a:cubicBezTo>
                  <a:pt x="1123950" y="1002030"/>
                  <a:pt x="1122561" y="984419"/>
                  <a:pt x="1131570" y="971550"/>
                </a:cubicBezTo>
                <a:cubicBezTo>
                  <a:pt x="1150109" y="945065"/>
                  <a:pt x="1185692" y="931886"/>
                  <a:pt x="1200150" y="902970"/>
                </a:cubicBezTo>
                <a:lnTo>
                  <a:pt x="1223010" y="857250"/>
                </a:lnTo>
                <a:cubicBezTo>
                  <a:pt x="1226820" y="838200"/>
                  <a:pt x="1234440" y="819527"/>
                  <a:pt x="1234440" y="800100"/>
                </a:cubicBezTo>
                <a:cubicBezTo>
                  <a:pt x="1234440" y="723805"/>
                  <a:pt x="1229346" y="647532"/>
                  <a:pt x="1223010" y="571500"/>
                </a:cubicBezTo>
                <a:cubicBezTo>
                  <a:pt x="1222278" y="562711"/>
                  <a:pt x="1206102" y="503394"/>
                  <a:pt x="1200150" y="491490"/>
                </a:cubicBezTo>
                <a:cubicBezTo>
                  <a:pt x="1194007" y="479203"/>
                  <a:pt x="1183433" y="469487"/>
                  <a:pt x="1177290" y="457200"/>
                </a:cubicBezTo>
                <a:cubicBezTo>
                  <a:pt x="1171902" y="446424"/>
                  <a:pt x="1171248" y="433686"/>
                  <a:pt x="1165860" y="422910"/>
                </a:cubicBezTo>
                <a:cubicBezTo>
                  <a:pt x="1159717" y="410623"/>
                  <a:pt x="1149816" y="400547"/>
                  <a:pt x="1143000" y="388620"/>
                </a:cubicBezTo>
                <a:cubicBezTo>
                  <a:pt x="1134546" y="373826"/>
                  <a:pt x="1128594" y="357694"/>
                  <a:pt x="1120140" y="342900"/>
                </a:cubicBezTo>
                <a:cubicBezTo>
                  <a:pt x="1113324" y="330973"/>
                  <a:pt x="1104096" y="320537"/>
                  <a:pt x="1097280" y="308610"/>
                </a:cubicBezTo>
                <a:cubicBezTo>
                  <a:pt x="1085327" y="287692"/>
                  <a:pt x="1070125" y="247165"/>
                  <a:pt x="1051560" y="228600"/>
                </a:cubicBezTo>
                <a:cubicBezTo>
                  <a:pt x="1041846" y="218886"/>
                  <a:pt x="1028700" y="213360"/>
                  <a:pt x="1017270" y="205740"/>
                </a:cubicBezTo>
                <a:cubicBezTo>
                  <a:pt x="995488" y="173066"/>
                  <a:pt x="959384" y="114055"/>
                  <a:pt x="925830" y="102870"/>
                </a:cubicBezTo>
                <a:cubicBezTo>
                  <a:pt x="914400" y="99060"/>
                  <a:pt x="903229" y="94362"/>
                  <a:pt x="891540" y="91440"/>
                </a:cubicBezTo>
                <a:cubicBezTo>
                  <a:pt x="797260" y="67870"/>
                  <a:pt x="870805" y="92047"/>
                  <a:pt x="788670" y="68580"/>
                </a:cubicBezTo>
                <a:cubicBezTo>
                  <a:pt x="777085" y="65270"/>
                  <a:pt x="765965" y="60460"/>
                  <a:pt x="754380" y="57150"/>
                </a:cubicBezTo>
                <a:cubicBezTo>
                  <a:pt x="739275" y="52834"/>
                  <a:pt x="723765" y="50036"/>
                  <a:pt x="708660" y="45720"/>
                </a:cubicBezTo>
                <a:cubicBezTo>
                  <a:pt x="697075" y="42410"/>
                  <a:pt x="686131" y="36904"/>
                  <a:pt x="674370" y="34290"/>
                </a:cubicBezTo>
                <a:cubicBezTo>
                  <a:pt x="582655" y="13909"/>
                  <a:pt x="631845" y="32231"/>
                  <a:pt x="548640" y="11430"/>
                </a:cubicBezTo>
                <a:cubicBezTo>
                  <a:pt x="536951" y="8508"/>
                  <a:pt x="525780" y="3810"/>
                  <a:pt x="514350" y="0"/>
                </a:cubicBezTo>
                <a:cubicBezTo>
                  <a:pt x="419197" y="23788"/>
                  <a:pt x="513275" y="-5177"/>
                  <a:pt x="434340" y="34290"/>
                </a:cubicBezTo>
                <a:cubicBezTo>
                  <a:pt x="339696" y="81612"/>
                  <a:pt x="464030" y="3066"/>
                  <a:pt x="365760" y="68580"/>
                </a:cubicBezTo>
                <a:cubicBezTo>
                  <a:pt x="358140" y="80010"/>
                  <a:pt x="352614" y="93156"/>
                  <a:pt x="342900" y="102870"/>
                </a:cubicBezTo>
                <a:cubicBezTo>
                  <a:pt x="310143" y="135627"/>
                  <a:pt x="311505" y="118567"/>
                  <a:pt x="274320" y="137160"/>
                </a:cubicBezTo>
                <a:cubicBezTo>
                  <a:pt x="262033" y="143303"/>
                  <a:pt x="251957" y="153204"/>
                  <a:pt x="240030" y="160020"/>
                </a:cubicBezTo>
                <a:cubicBezTo>
                  <a:pt x="225236" y="168474"/>
                  <a:pt x="209971" y="176168"/>
                  <a:pt x="194310" y="182880"/>
                </a:cubicBezTo>
                <a:cubicBezTo>
                  <a:pt x="183236" y="187626"/>
                  <a:pt x="170796" y="188922"/>
                  <a:pt x="160020" y="194310"/>
                </a:cubicBezTo>
                <a:cubicBezTo>
                  <a:pt x="147733" y="200453"/>
                  <a:pt x="137160" y="209550"/>
                  <a:pt x="125730" y="217170"/>
                </a:cubicBezTo>
                <a:cubicBezTo>
                  <a:pt x="121920" y="236220"/>
                  <a:pt x="125076" y="258156"/>
                  <a:pt x="114300" y="274320"/>
                </a:cubicBezTo>
                <a:cubicBezTo>
                  <a:pt x="107617" y="284345"/>
                  <a:pt x="76200" y="283845"/>
                  <a:pt x="68580" y="285750"/>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Slide Number Placeholder 7">
            <a:extLst>
              <a:ext uri="{FF2B5EF4-FFF2-40B4-BE49-F238E27FC236}">
                <a16:creationId xmlns:a16="http://schemas.microsoft.com/office/drawing/2014/main" id="{514B7ED1-B5F4-AD4D-8802-5A48D9B5E2C6}"/>
              </a:ext>
            </a:extLst>
          </p:cNvPr>
          <p:cNvSpPr>
            <a:spLocks noGrp="1"/>
          </p:cNvSpPr>
          <p:nvPr>
            <p:ph type="sldNum" sz="quarter" idx="12"/>
          </p:nvPr>
        </p:nvSpPr>
        <p:spPr/>
        <p:txBody>
          <a:bodyPr/>
          <a:lstStyle/>
          <a:p>
            <a:fld id="{F33FCB0E-AFE6-8F4B-B9EB-BD4C96BB7C7B}" type="slidenum">
              <a:rPr lang="en-US" smtClean="0"/>
              <a:t>5</a:t>
            </a:fld>
            <a:endParaRPr lang="en-US"/>
          </a:p>
        </p:txBody>
      </p:sp>
    </p:spTree>
    <p:extLst>
      <p:ext uri="{BB962C8B-B14F-4D97-AF65-F5344CB8AC3E}">
        <p14:creationId xmlns:p14="http://schemas.microsoft.com/office/powerpoint/2010/main" val="1970374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5.1 Operational Amplifier – Important Terminals</a:t>
            </a:r>
          </a:p>
        </p:txBody>
      </p:sp>
      <p:pic>
        <p:nvPicPr>
          <p:cNvPr id="10" name="Picture 2" descr="A drawing shows a top view of an eight-lead DIP package.&#10;The drawing shows a device in the shape of a rectangular block with four terminals on the right and four on the left, numbered and labeled as follows:&#10;Left - top to bottom: &#10;1: Offset null&#10;2: Inverting input&#10;3: Noninverting input&#10;4: V minus&#10;&#10;Right - bottom to top&#10;5: Offset null&#10;6: Output&#10;7: V plus&#10;8: NC">
            <a:extLst>
              <a:ext uri="{FF2B5EF4-FFF2-40B4-BE49-F238E27FC236}">
                <a16:creationId xmlns:a16="http://schemas.microsoft.com/office/drawing/2014/main" id="{4723DBF6-D3F3-5C4E-8095-DFBBB4E6CA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1954530"/>
            <a:ext cx="3505200" cy="3709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a:extLst>
              <a:ext uri="{FF2B5EF4-FFF2-40B4-BE49-F238E27FC236}">
                <a16:creationId xmlns:a16="http://schemas.microsoft.com/office/drawing/2014/main" id="{9F85E448-7F7C-FB47-BE16-675C9A923E59}"/>
              </a:ext>
            </a:extLst>
          </p:cNvPr>
          <p:cNvPicPr>
            <a:picLocks noChangeAspect="1"/>
          </p:cNvPicPr>
          <p:nvPr/>
        </p:nvPicPr>
        <p:blipFill>
          <a:blip r:embed="rId3"/>
          <a:stretch>
            <a:fillRect/>
          </a:stretch>
        </p:blipFill>
        <p:spPr>
          <a:xfrm>
            <a:off x="198119" y="2188210"/>
            <a:ext cx="6883633" cy="2143760"/>
          </a:xfrm>
          <a:prstGeom prst="rect">
            <a:avLst/>
          </a:prstGeom>
        </p:spPr>
      </p:pic>
      <p:sp>
        <p:nvSpPr>
          <p:cNvPr id="3" name="Slide Number Placeholder 2">
            <a:extLst>
              <a:ext uri="{FF2B5EF4-FFF2-40B4-BE49-F238E27FC236}">
                <a16:creationId xmlns:a16="http://schemas.microsoft.com/office/drawing/2014/main" id="{D7E6F8E8-B808-9E42-99D5-0E2F7EFE713D}"/>
              </a:ext>
            </a:extLst>
          </p:cNvPr>
          <p:cNvSpPr>
            <a:spLocks noGrp="1"/>
          </p:cNvSpPr>
          <p:nvPr>
            <p:ph type="sldNum" sz="quarter" idx="12"/>
          </p:nvPr>
        </p:nvSpPr>
        <p:spPr/>
        <p:txBody>
          <a:bodyPr/>
          <a:lstStyle/>
          <a:p>
            <a:fld id="{F33FCB0E-AFE6-8F4B-B9EB-BD4C96BB7C7B}" type="slidenum">
              <a:rPr lang="en-US" smtClean="0"/>
              <a:t>6</a:t>
            </a:fld>
            <a:endParaRPr lang="en-US"/>
          </a:p>
        </p:txBody>
      </p:sp>
    </p:spTree>
    <p:extLst>
      <p:ext uri="{BB962C8B-B14F-4D97-AF65-F5344CB8AC3E}">
        <p14:creationId xmlns:p14="http://schemas.microsoft.com/office/powerpoint/2010/main" val="4233439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5.2 Terminal Voltages and Currents</a:t>
            </a:r>
          </a:p>
        </p:txBody>
      </p:sp>
      <p:cxnSp>
        <p:nvCxnSpPr>
          <p:cNvPr id="6" name="Straight Connector 5">
            <a:extLst>
              <a:ext uri="{FF2B5EF4-FFF2-40B4-BE49-F238E27FC236}">
                <a16:creationId xmlns:a16="http://schemas.microsoft.com/office/drawing/2014/main" id="{79D36157-C721-0749-851F-59C0E53F34B4}"/>
              </a:ext>
            </a:extLst>
          </p:cNvPr>
          <p:cNvCxnSpPr/>
          <p:nvPr/>
        </p:nvCxnSpPr>
        <p:spPr>
          <a:xfrm flipV="1">
            <a:off x="411480" y="4114800"/>
            <a:ext cx="10629900" cy="4572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2" descr="A drawing shows a circuit symbol for an operational amplifier, highlighting five terminals of primary interest.&#10;The symbol shows a triangle with the base to the left and the pointed edge to the right. Two terminals are located one below the other on the base, labeled as Noninverting input and Inverting input. A terminal at the pointed edge to the right is labeled as Output. Two perpendicular lines are drawn above and below from the middle of the triangle, leading to two terminals. The upper terminal represents Positive power supply while the lower terminal represents Negative power supply.">
            <a:extLst>
              <a:ext uri="{FF2B5EF4-FFF2-40B4-BE49-F238E27FC236}">
                <a16:creationId xmlns:a16="http://schemas.microsoft.com/office/drawing/2014/main" id="{A2CCA17F-C8D0-E14F-A7F6-D51DDA3962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373" y="1954530"/>
            <a:ext cx="5255516"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descr="A drawing shows a simplified circuit symbol for an op amp.&#10;The symbol shows a triangle pointing to the right having five terminals. Two terminals at the base on the left are marked plus and minus, with wires pointing out while a terminal at the top on the right has a wire pointing out. Two wires point above and below from the center of the triangle, leading to two terminals, marked as V plus and V minus, respectively. ">
            <a:extLst>
              <a:ext uri="{FF2B5EF4-FFF2-40B4-BE49-F238E27FC236}">
                <a16:creationId xmlns:a16="http://schemas.microsoft.com/office/drawing/2014/main" id="{A372B3CC-C580-A143-BAE3-03BDC6182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9988" y="1760220"/>
            <a:ext cx="3750784"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A drawing shows an op amp in a circuit, highlighting five voltage variables with their reference polarities for the five terminals.&#10;The drawing shows the op amp device connected to a circuit which has two supply voltages and a common node. The positive supply voltage (V sub CC) is connected at one end to the V plus node of the op amp and at the other end to the common node. The negative supply voltage (minus V sub CC) is connected at one end to the V minus node and at the other end to the common node. &#10;&#10;Three voltages are marked for the remaining three terminals of the op amp against the common node as follows:&#10;Inverting input terminal: v sub p&#10;Noninverting input terminal: v sub n&#10;Output terminal: v sub o&#10;">
            <a:extLst>
              <a:ext uri="{FF2B5EF4-FFF2-40B4-BE49-F238E27FC236}">
                <a16:creationId xmlns:a16="http://schemas.microsoft.com/office/drawing/2014/main" id="{199F958E-3706-9140-8B8F-80DE43AF2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7798" y="4354830"/>
            <a:ext cx="4048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descr="A drawing shows an op amp in a circuit, highlighting five current variables with their reference directions for the five terminals.&#10;The drawing shows the op amp device connected to a circuit which has two supply voltages and a common node. The positive supply voltage (V sub CC) is connected at one end to V plus node of the op amp and at the other end to the common node. The negative supply voltage (minus V sub CC) is connected at one end to V minus node and at the other end to the common node. &#10;&#10;Five inward currents are marked for the five terminals of the op amp as follows:&#10;Inverting input terminal: i sub p&#10;Noninverting input terminal: i sub n&#10;Output terminal: i sub o&#10;Positive power supply terminal: i sub c plus&#10;Negative power supply terminal: i sub c minus&#10;">
            <a:extLst>
              <a:ext uri="{FF2B5EF4-FFF2-40B4-BE49-F238E27FC236}">
                <a16:creationId xmlns:a16="http://schemas.microsoft.com/office/drawing/2014/main" id="{91CA40B7-21DA-744E-B8E2-6038B00C7E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7999" y="4186366"/>
            <a:ext cx="4227067" cy="2606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a:extLst>
              <a:ext uri="{FF2B5EF4-FFF2-40B4-BE49-F238E27FC236}">
                <a16:creationId xmlns:a16="http://schemas.microsoft.com/office/drawing/2014/main" id="{99B81CBD-5083-7F49-8C43-9D4C31910057}"/>
              </a:ext>
            </a:extLst>
          </p:cNvPr>
          <p:cNvSpPr>
            <a:spLocks noGrp="1"/>
          </p:cNvSpPr>
          <p:nvPr>
            <p:ph type="sldNum" sz="quarter" idx="12"/>
          </p:nvPr>
        </p:nvSpPr>
        <p:spPr/>
        <p:txBody>
          <a:bodyPr/>
          <a:lstStyle/>
          <a:p>
            <a:fld id="{F33FCB0E-AFE6-8F4B-B9EB-BD4C96BB7C7B}" type="slidenum">
              <a:rPr lang="en-US" smtClean="0"/>
              <a:t>7</a:t>
            </a:fld>
            <a:endParaRPr lang="en-US"/>
          </a:p>
        </p:txBody>
      </p:sp>
    </p:spTree>
    <p:extLst>
      <p:ext uri="{BB962C8B-B14F-4D97-AF65-F5344CB8AC3E}">
        <p14:creationId xmlns:p14="http://schemas.microsoft.com/office/powerpoint/2010/main" val="1620034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5.2 Terminal Voltages and Currents</a:t>
            </a:r>
          </a:p>
        </p:txBody>
      </p:sp>
      <p:pic>
        <p:nvPicPr>
          <p:cNvPr id="3" name="Picture 2">
            <a:extLst>
              <a:ext uri="{FF2B5EF4-FFF2-40B4-BE49-F238E27FC236}">
                <a16:creationId xmlns:a16="http://schemas.microsoft.com/office/drawing/2014/main" id="{F8C3B64F-267A-6B4A-9985-3C3F26161E14}"/>
              </a:ext>
            </a:extLst>
          </p:cNvPr>
          <p:cNvPicPr>
            <a:picLocks noChangeAspect="1"/>
          </p:cNvPicPr>
          <p:nvPr/>
        </p:nvPicPr>
        <p:blipFill>
          <a:blip r:embed="rId2"/>
          <a:stretch>
            <a:fillRect/>
          </a:stretch>
        </p:blipFill>
        <p:spPr>
          <a:xfrm>
            <a:off x="3227069" y="2405380"/>
            <a:ext cx="4843167" cy="2600960"/>
          </a:xfrm>
          <a:prstGeom prst="rect">
            <a:avLst/>
          </a:prstGeom>
        </p:spPr>
      </p:pic>
      <p:sp>
        <p:nvSpPr>
          <p:cNvPr id="9" name="TextBox 8">
            <a:extLst>
              <a:ext uri="{FF2B5EF4-FFF2-40B4-BE49-F238E27FC236}">
                <a16:creationId xmlns:a16="http://schemas.microsoft.com/office/drawing/2014/main" id="{2A6C10E5-DA82-0840-BC09-FE16844EEBED}"/>
              </a:ext>
            </a:extLst>
          </p:cNvPr>
          <p:cNvSpPr txBox="1"/>
          <p:nvPr/>
        </p:nvSpPr>
        <p:spPr>
          <a:xfrm>
            <a:off x="4324350" y="3821430"/>
            <a:ext cx="300082" cy="369332"/>
          </a:xfrm>
          <a:prstGeom prst="rect">
            <a:avLst/>
          </a:prstGeom>
          <a:noFill/>
        </p:spPr>
        <p:txBody>
          <a:bodyPr wrap="none" rtlCol="0">
            <a:spAutoFit/>
          </a:bodyPr>
          <a:lstStyle/>
          <a:p>
            <a:r>
              <a:rPr lang="en-US" dirty="0"/>
              <a:t>+</a:t>
            </a:r>
          </a:p>
        </p:txBody>
      </p:sp>
      <p:sp>
        <p:nvSpPr>
          <p:cNvPr id="5" name="TextBox 4">
            <a:extLst>
              <a:ext uri="{FF2B5EF4-FFF2-40B4-BE49-F238E27FC236}">
                <a16:creationId xmlns:a16="http://schemas.microsoft.com/office/drawing/2014/main" id="{87E96556-F56F-294E-A99C-0CF60983D0CE}"/>
              </a:ext>
            </a:extLst>
          </p:cNvPr>
          <p:cNvSpPr txBox="1"/>
          <p:nvPr/>
        </p:nvSpPr>
        <p:spPr>
          <a:xfrm>
            <a:off x="4339590" y="3436620"/>
            <a:ext cx="255198" cy="369332"/>
          </a:xfrm>
          <a:prstGeom prst="rect">
            <a:avLst/>
          </a:prstGeom>
          <a:noFill/>
        </p:spPr>
        <p:txBody>
          <a:bodyPr wrap="none" rtlCol="0">
            <a:spAutoFit/>
          </a:bodyPr>
          <a:lstStyle/>
          <a:p>
            <a:r>
              <a:rPr lang="en-US" dirty="0"/>
              <a:t>-</a:t>
            </a:r>
          </a:p>
        </p:txBody>
      </p:sp>
      <p:sp>
        <p:nvSpPr>
          <p:cNvPr id="4" name="Slide Number Placeholder 3">
            <a:extLst>
              <a:ext uri="{FF2B5EF4-FFF2-40B4-BE49-F238E27FC236}">
                <a16:creationId xmlns:a16="http://schemas.microsoft.com/office/drawing/2014/main" id="{FF9B0AF2-C619-2940-AFE0-350280DD4F13}"/>
              </a:ext>
            </a:extLst>
          </p:cNvPr>
          <p:cNvSpPr>
            <a:spLocks noGrp="1"/>
          </p:cNvSpPr>
          <p:nvPr>
            <p:ph type="sldNum" sz="quarter" idx="12"/>
          </p:nvPr>
        </p:nvSpPr>
        <p:spPr/>
        <p:txBody>
          <a:bodyPr/>
          <a:lstStyle/>
          <a:p>
            <a:fld id="{F33FCB0E-AFE6-8F4B-B9EB-BD4C96BB7C7B}" type="slidenum">
              <a:rPr lang="en-US" smtClean="0"/>
              <a:t>8</a:t>
            </a:fld>
            <a:endParaRPr lang="en-US"/>
          </a:p>
        </p:txBody>
      </p:sp>
    </p:spTree>
    <p:extLst>
      <p:ext uri="{BB962C8B-B14F-4D97-AF65-F5344CB8AC3E}">
        <p14:creationId xmlns:p14="http://schemas.microsoft.com/office/powerpoint/2010/main" val="370523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5.2 Terminal Voltages and Currents</a:t>
            </a:r>
          </a:p>
        </p:txBody>
      </p:sp>
      <p:pic>
        <p:nvPicPr>
          <p:cNvPr id="4" name="Picture 3">
            <a:extLst>
              <a:ext uri="{FF2B5EF4-FFF2-40B4-BE49-F238E27FC236}">
                <a16:creationId xmlns:a16="http://schemas.microsoft.com/office/drawing/2014/main" id="{D0867C0F-1C60-914D-825F-AD04D2A86C09}"/>
              </a:ext>
            </a:extLst>
          </p:cNvPr>
          <p:cNvPicPr>
            <a:picLocks noChangeAspect="1"/>
          </p:cNvPicPr>
          <p:nvPr/>
        </p:nvPicPr>
        <p:blipFill>
          <a:blip r:embed="rId2"/>
          <a:stretch>
            <a:fillRect/>
          </a:stretch>
        </p:blipFill>
        <p:spPr>
          <a:xfrm>
            <a:off x="857249" y="1779270"/>
            <a:ext cx="10184764" cy="1265188"/>
          </a:xfrm>
          <a:prstGeom prst="rect">
            <a:avLst/>
          </a:prstGeom>
        </p:spPr>
      </p:pic>
      <p:pic>
        <p:nvPicPr>
          <p:cNvPr id="5" name="Picture 4">
            <a:extLst>
              <a:ext uri="{FF2B5EF4-FFF2-40B4-BE49-F238E27FC236}">
                <a16:creationId xmlns:a16="http://schemas.microsoft.com/office/drawing/2014/main" id="{D880DC73-E94E-FD46-A26C-EFC1BCDD1571}"/>
              </a:ext>
            </a:extLst>
          </p:cNvPr>
          <p:cNvPicPr>
            <a:picLocks noChangeAspect="1"/>
          </p:cNvPicPr>
          <p:nvPr/>
        </p:nvPicPr>
        <p:blipFill>
          <a:blip r:embed="rId3"/>
          <a:stretch>
            <a:fillRect/>
          </a:stretch>
        </p:blipFill>
        <p:spPr>
          <a:xfrm>
            <a:off x="2727960" y="2942590"/>
            <a:ext cx="5238750" cy="3574870"/>
          </a:xfrm>
          <a:prstGeom prst="rect">
            <a:avLst/>
          </a:prstGeom>
        </p:spPr>
      </p:pic>
      <p:pic>
        <p:nvPicPr>
          <p:cNvPr id="6" name="Picture 5">
            <a:extLst>
              <a:ext uri="{FF2B5EF4-FFF2-40B4-BE49-F238E27FC236}">
                <a16:creationId xmlns:a16="http://schemas.microsoft.com/office/drawing/2014/main" id="{23BD8BFA-FD2B-7A4B-AADF-E5B7DDF3B4FD}"/>
              </a:ext>
            </a:extLst>
          </p:cNvPr>
          <p:cNvPicPr>
            <a:picLocks noChangeAspect="1"/>
          </p:cNvPicPr>
          <p:nvPr/>
        </p:nvPicPr>
        <p:blipFill>
          <a:blip r:embed="rId4"/>
          <a:stretch>
            <a:fillRect/>
          </a:stretch>
        </p:blipFill>
        <p:spPr>
          <a:xfrm>
            <a:off x="6936184" y="4114800"/>
            <a:ext cx="4819094" cy="1204774"/>
          </a:xfrm>
          <a:prstGeom prst="rect">
            <a:avLst/>
          </a:prstGeom>
        </p:spPr>
      </p:pic>
      <p:sp>
        <p:nvSpPr>
          <p:cNvPr id="7" name="TextBox 6">
            <a:extLst>
              <a:ext uri="{FF2B5EF4-FFF2-40B4-BE49-F238E27FC236}">
                <a16:creationId xmlns:a16="http://schemas.microsoft.com/office/drawing/2014/main" id="{85AB8BBB-2356-0840-8150-C64B37B6FD93}"/>
              </a:ext>
            </a:extLst>
          </p:cNvPr>
          <p:cNvSpPr txBox="1"/>
          <p:nvPr/>
        </p:nvSpPr>
        <p:spPr>
          <a:xfrm>
            <a:off x="3634740" y="3737610"/>
            <a:ext cx="279244" cy="461665"/>
          </a:xfrm>
          <a:prstGeom prst="rect">
            <a:avLst/>
          </a:prstGeom>
          <a:noFill/>
        </p:spPr>
        <p:txBody>
          <a:bodyPr wrap="none" rtlCol="0">
            <a:spAutoFit/>
          </a:bodyPr>
          <a:lstStyle/>
          <a:p>
            <a:r>
              <a:rPr lang="en-US" sz="2400" dirty="0"/>
              <a:t>-</a:t>
            </a:r>
          </a:p>
        </p:txBody>
      </p:sp>
      <p:sp>
        <p:nvSpPr>
          <p:cNvPr id="8" name="TextBox 7">
            <a:extLst>
              <a:ext uri="{FF2B5EF4-FFF2-40B4-BE49-F238E27FC236}">
                <a16:creationId xmlns:a16="http://schemas.microsoft.com/office/drawing/2014/main" id="{5BCD6E24-12B1-5044-ADC2-7A86CE80A1B9}"/>
              </a:ext>
            </a:extLst>
          </p:cNvPr>
          <p:cNvSpPr txBox="1"/>
          <p:nvPr/>
        </p:nvSpPr>
        <p:spPr>
          <a:xfrm>
            <a:off x="3592830" y="5444490"/>
            <a:ext cx="300082" cy="369332"/>
          </a:xfrm>
          <a:prstGeom prst="rect">
            <a:avLst/>
          </a:prstGeom>
          <a:noFill/>
        </p:spPr>
        <p:txBody>
          <a:bodyPr wrap="square" rtlCol="0">
            <a:spAutoFit/>
          </a:bodyPr>
          <a:lstStyle/>
          <a:p>
            <a:r>
              <a:rPr lang="en-US" dirty="0"/>
              <a:t>+</a:t>
            </a:r>
          </a:p>
        </p:txBody>
      </p:sp>
      <p:pic>
        <p:nvPicPr>
          <p:cNvPr id="10" name="Picture 9">
            <a:extLst>
              <a:ext uri="{FF2B5EF4-FFF2-40B4-BE49-F238E27FC236}">
                <a16:creationId xmlns:a16="http://schemas.microsoft.com/office/drawing/2014/main" id="{58E76682-633C-AF4E-AFA6-93947FEE5601}"/>
              </a:ext>
            </a:extLst>
          </p:cNvPr>
          <p:cNvPicPr>
            <a:picLocks noChangeAspect="1"/>
          </p:cNvPicPr>
          <p:nvPr/>
        </p:nvPicPr>
        <p:blipFill>
          <a:blip r:embed="rId5"/>
          <a:stretch>
            <a:fillRect/>
          </a:stretch>
        </p:blipFill>
        <p:spPr>
          <a:xfrm>
            <a:off x="7842726" y="5273695"/>
            <a:ext cx="3141504" cy="624731"/>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60D028C-D6C0-B048-B8DB-6D402CE7C53B}"/>
                  </a:ext>
                </a:extLst>
              </p:cNvPr>
              <p:cNvSpPr/>
              <p:nvPr/>
            </p:nvSpPr>
            <p:spPr>
              <a:xfrm>
                <a:off x="6756675" y="4798814"/>
                <a:ext cx="461729" cy="369332"/>
              </a:xfrm>
              <a:prstGeom prst="rect">
                <a:avLst/>
              </a:prstGeom>
            </p:spPr>
            <p:txBody>
              <a:bodyPr wrap="none">
                <a:spAutoFit/>
              </a:bodyPr>
              <a:lstStyle/>
              <a:p>
                <a14:m>
                  <m:oMath xmlns:m="http://schemas.openxmlformats.org/officeDocument/2006/math">
                    <m:sSub>
                      <m:sSubPr>
                        <m:ctrlPr>
                          <a:rPr lang="pt"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𝑣</m:t>
                        </m:r>
                      </m:e>
                      <m:sub>
                        <m:r>
                          <a:rPr lang="en-US" i="1">
                            <a:solidFill>
                              <a:srgbClr val="0070C0"/>
                            </a:solidFill>
                            <a:latin typeface="Cambria Math" panose="02040503050406030204" pitchFamily="18" charset="0"/>
                          </a:rPr>
                          <m:t>𝑜</m:t>
                        </m:r>
                      </m:sub>
                    </m:sSub>
                  </m:oMath>
                </a14:m>
                <a:r>
                  <a:rPr lang="pt" dirty="0">
                    <a:solidFill>
                      <a:srgbClr val="0070C0"/>
                    </a:solidFill>
                  </a:rPr>
                  <a:t> </a:t>
                </a:r>
                <a:endParaRPr lang="en-US" dirty="0"/>
              </a:p>
            </p:txBody>
          </p:sp>
        </mc:Choice>
        <mc:Fallback xmlns="">
          <p:sp>
            <p:nvSpPr>
              <p:cNvPr id="3" name="Rectangle 2">
                <a:extLst>
                  <a:ext uri="{FF2B5EF4-FFF2-40B4-BE49-F238E27FC236}">
                    <a16:creationId xmlns:a16="http://schemas.microsoft.com/office/drawing/2014/main" id="{960D028C-D6C0-B048-B8DB-6D402CE7C53B}"/>
                  </a:ext>
                </a:extLst>
              </p:cNvPr>
              <p:cNvSpPr>
                <a:spLocks noRot="1" noChangeAspect="1" noMove="1" noResize="1" noEditPoints="1" noAdjustHandles="1" noChangeArrowheads="1" noChangeShapeType="1" noTextEdit="1"/>
              </p:cNvSpPr>
              <p:nvPr/>
            </p:nvSpPr>
            <p:spPr>
              <a:xfrm>
                <a:off x="6756675" y="4798814"/>
                <a:ext cx="461729" cy="369332"/>
              </a:xfrm>
              <a:prstGeom prst="rect">
                <a:avLst/>
              </a:prstGeom>
              <a:blipFill>
                <a:blip r:embed="rId6"/>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BD8C880-37E8-E445-979E-02D2832C53D5}"/>
              </a:ext>
            </a:extLst>
          </p:cNvPr>
          <p:cNvSpPr txBox="1"/>
          <p:nvPr/>
        </p:nvSpPr>
        <p:spPr>
          <a:xfrm>
            <a:off x="4523467" y="6205250"/>
            <a:ext cx="2464072" cy="369332"/>
          </a:xfrm>
          <a:prstGeom prst="rect">
            <a:avLst/>
          </a:prstGeom>
          <a:noFill/>
          <a:ln>
            <a:solidFill>
              <a:srgbClr val="00B0F0"/>
            </a:solidFill>
          </a:ln>
        </p:spPr>
        <p:txBody>
          <a:bodyPr wrap="none" rtlCol="0">
            <a:spAutoFit/>
          </a:bodyPr>
          <a:lstStyle/>
          <a:p>
            <a:r>
              <a:rPr lang="en-US" dirty="0"/>
              <a:t>’A’ is the open-loop Gain</a:t>
            </a:r>
          </a:p>
        </p:txBody>
      </p:sp>
      <p:sp>
        <p:nvSpPr>
          <p:cNvPr id="11" name="Slide Number Placeholder 10">
            <a:extLst>
              <a:ext uri="{FF2B5EF4-FFF2-40B4-BE49-F238E27FC236}">
                <a16:creationId xmlns:a16="http://schemas.microsoft.com/office/drawing/2014/main" id="{DA9EAD38-8886-DD4A-B342-F481E10615D3}"/>
              </a:ext>
            </a:extLst>
          </p:cNvPr>
          <p:cNvSpPr>
            <a:spLocks noGrp="1"/>
          </p:cNvSpPr>
          <p:nvPr>
            <p:ph type="sldNum" sz="quarter" idx="12"/>
          </p:nvPr>
        </p:nvSpPr>
        <p:spPr/>
        <p:txBody>
          <a:bodyPr/>
          <a:lstStyle/>
          <a:p>
            <a:fld id="{F33FCB0E-AFE6-8F4B-B9EB-BD4C96BB7C7B}" type="slidenum">
              <a:rPr lang="en-US" smtClean="0"/>
              <a:t>9</a:t>
            </a:fld>
            <a:endParaRPr lang="en-US"/>
          </a:p>
        </p:txBody>
      </p:sp>
    </p:spTree>
    <p:extLst>
      <p:ext uri="{BB962C8B-B14F-4D97-AF65-F5344CB8AC3E}">
        <p14:creationId xmlns:p14="http://schemas.microsoft.com/office/powerpoint/2010/main" val="2181747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5447</TotalTime>
  <Words>1802</Words>
  <Application>Microsoft Macintosh PowerPoint</Application>
  <PresentationFormat>Widescreen</PresentationFormat>
  <Paragraphs>271</Paragraphs>
  <Slides>43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Calibri Light</vt:lpstr>
      <vt:lpstr>Cambria Math</vt:lpstr>
      <vt:lpstr>Office Theme</vt:lpstr>
      <vt:lpstr>Operational Amplifiers</vt:lpstr>
      <vt:lpstr>Week 5 Chapter 5 (Operational Amplifiers or OpAmps)</vt:lpstr>
      <vt:lpstr>5.1 Operational Amplifier Terminals</vt:lpstr>
      <vt:lpstr>5.1 Operational Amplifier Terminals</vt:lpstr>
      <vt:lpstr>5.1 Operational Amplifier Terminals</vt:lpstr>
      <vt:lpstr>5.1 Operational Amplifier – Important Terminals</vt:lpstr>
      <vt:lpstr>5.2 Terminal Voltages and Currents</vt:lpstr>
      <vt:lpstr>5.2 Terminal Voltages and Currents</vt:lpstr>
      <vt:lpstr>5.2 Terminal Voltages and Currents</vt:lpstr>
      <vt:lpstr>5.2 Terminal Voltages and Currents</vt:lpstr>
      <vt:lpstr>5.2 Terminal Voltages and Currents</vt:lpstr>
      <vt:lpstr>5.2 Terminal Voltages and Currents</vt:lpstr>
      <vt:lpstr>5.2 Terminal Voltages and Currents –  Real and Ideal OpAmp</vt:lpstr>
      <vt:lpstr>5.2 Terminal Voltages and Currents –  Real and Ideal OpAmp</vt:lpstr>
      <vt:lpstr>5.2 Terminal Voltages and Currents –  Real and Ideal Op Amp</vt:lpstr>
      <vt:lpstr>5.2 Terminal Voltages and Currents –  Feedback</vt:lpstr>
      <vt:lpstr>5.2 Terminal Voltages and Currents –  Feedback</vt:lpstr>
      <vt:lpstr>5.2 Terminal Voltages and Currents –  Steps for Analyzing a circuit with Ideal Op Amp</vt:lpstr>
      <vt:lpstr>5.2 Terminal Voltages and Currents –  Example 5.1: Analyzing an OpAmp Circuit</vt:lpstr>
      <vt:lpstr>5.2 Terminal Voltages and Currents –  Problem 5.6: Analyzing an Op Amp Circuit</vt:lpstr>
      <vt:lpstr>5.3 The Inverting Amplifier Circuit</vt:lpstr>
      <vt:lpstr>5.3 The Inverting Amplifier Circuit</vt:lpstr>
      <vt:lpstr>5.3 The Inverting Amplifier Circuit</vt:lpstr>
      <vt:lpstr>5.3 The Inverting Amplifier Circuit Example</vt:lpstr>
      <vt:lpstr>5.3 The Inverting Amplifier Circuit Example 5.2</vt:lpstr>
      <vt:lpstr>5.3 The Inverting Amplifier Circuit Problem 5.10</vt:lpstr>
      <vt:lpstr>5.4 The Summing Amplifier Circuit</vt:lpstr>
      <vt:lpstr>5.4 The Summing Amplifier Circuit  Example 5.3</vt:lpstr>
      <vt:lpstr>5.4 The Summing Amplifier Circuit  Problem 5.12</vt:lpstr>
      <vt:lpstr>5.4 The Summing Amplifier Circuit  Problem 5.15</vt:lpstr>
      <vt:lpstr>5.5 The Noninverting Amplifier Circuit</vt:lpstr>
      <vt:lpstr>5.5 The Noninverting Amplifier Circuit</vt:lpstr>
      <vt:lpstr>5.5 The Noninverting Amplifier Circuit – Voltage Follower</vt:lpstr>
      <vt:lpstr>5.5 The Noninverting Amplifier Circuit Example: 5.4</vt:lpstr>
      <vt:lpstr>5.5 The Noninverting Amplifier Circuit  Problem 5.20</vt:lpstr>
      <vt:lpstr>5.6 The Difference Amplifier Circuit</vt:lpstr>
      <vt:lpstr>5.4 The Difference Amplifier Circuit Example: 5.5</vt:lpstr>
      <vt:lpstr>5.6 The Difference Amplifier Circuit Problem: 5.28</vt:lpstr>
      <vt:lpstr>5.4 The Difference Amplifier Circuit - CMRR</vt:lpstr>
      <vt:lpstr>5.4 The Difference Amplifier Circuit –  Differential- &amp; Common-mode inputs</vt:lpstr>
      <vt:lpstr>5.4 The Difference Amplifier Circuit - CMRR</vt:lpstr>
      <vt:lpstr>Extra: Cascaded Op Amp Circuits</vt:lpstr>
      <vt:lpstr>Extra: Cascaded Op Amp Circuits Example of a 2-stage cascade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Circuit Variables</dc:title>
  <dc:creator>Microsoft Office User</dc:creator>
  <cp:lastModifiedBy>M k</cp:lastModifiedBy>
  <cp:revision>222</cp:revision>
  <dcterms:created xsi:type="dcterms:W3CDTF">2019-09-01T08:40:30Z</dcterms:created>
  <dcterms:modified xsi:type="dcterms:W3CDTF">2020-08-12T14:44:32Z</dcterms:modified>
</cp:coreProperties>
</file>